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272" r:id="rId2"/>
    <p:sldId id="307" r:id="rId3"/>
    <p:sldId id="308" r:id="rId4"/>
    <p:sldId id="324" r:id="rId5"/>
    <p:sldId id="309" r:id="rId6"/>
    <p:sldId id="305" r:id="rId7"/>
    <p:sldId id="304" r:id="rId8"/>
    <p:sldId id="306"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8" r:id="rId24"/>
    <p:sldId id="326" r:id="rId25"/>
    <p:sldId id="327" r:id="rId26"/>
    <p:sldId id="363" r:id="rId27"/>
    <p:sldId id="365" r:id="rId28"/>
    <p:sldId id="261" r:id="rId29"/>
    <p:sldId id="341" r:id="rId30"/>
    <p:sldId id="342" r:id="rId31"/>
    <p:sldId id="343" r:id="rId32"/>
    <p:sldId id="347" r:id="rId33"/>
    <p:sldId id="344" r:id="rId34"/>
    <p:sldId id="346" r:id="rId35"/>
    <p:sldId id="345" r:id="rId36"/>
    <p:sldId id="348" r:id="rId37"/>
    <p:sldId id="349" r:id="rId38"/>
    <p:sldId id="350" r:id="rId39"/>
    <p:sldId id="362" r:id="rId40"/>
    <p:sldId id="340" r:id="rId41"/>
    <p:sldId id="262" r:id="rId42"/>
    <p:sldId id="263" r:id="rId43"/>
    <p:sldId id="264" r:id="rId44"/>
    <p:sldId id="265" r:id="rId45"/>
    <p:sldId id="271" r:id="rId46"/>
    <p:sldId id="273" r:id="rId47"/>
    <p:sldId id="274" r:id="rId48"/>
    <p:sldId id="275" r:id="rId49"/>
    <p:sldId id="276" r:id="rId50"/>
    <p:sldId id="277" r:id="rId51"/>
    <p:sldId id="278" r:id="rId52"/>
    <p:sldId id="279" r:id="rId53"/>
    <p:sldId id="280" r:id="rId54"/>
    <p:sldId id="281" r:id="rId55"/>
    <p:sldId id="282" r:id="rId56"/>
    <p:sldId id="283" r:id="rId57"/>
    <p:sldId id="284" r:id="rId58"/>
    <p:sldId id="289" r:id="rId59"/>
    <p:sldId id="290" r:id="rId60"/>
    <p:sldId id="291" r:id="rId61"/>
    <p:sldId id="292" r:id="rId62"/>
    <p:sldId id="293" r:id="rId63"/>
    <p:sldId id="294" r:id="rId64"/>
    <p:sldId id="295" r:id="rId65"/>
    <p:sldId id="302" r:id="rId66"/>
    <p:sldId id="301" r:id="rId67"/>
  </p:sldIdLst>
  <p:sldSz cx="12192000" cy="6858000"/>
  <p:notesSz cx="9309100" cy="6954838"/>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4660"/>
  </p:normalViewPr>
  <p:slideViewPr>
    <p:cSldViewPr snapToGrid="0">
      <p:cViewPr varScale="1">
        <p:scale>
          <a:sx n="90" d="100"/>
          <a:sy n="90" d="100"/>
        </p:scale>
        <p:origin x="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4033943" cy="348950"/>
          </a:xfrm>
          <a:prstGeom prst="rect">
            <a:avLst/>
          </a:prstGeom>
        </p:spPr>
        <p:txBody>
          <a:bodyPr vert="horz" lIns="92936" tIns="46468" rIns="92936" bIns="46468" rtlCol="0"/>
          <a:lstStyle>
            <a:lvl1pPr algn="l">
              <a:defRPr sz="1200"/>
            </a:lvl1pPr>
          </a:lstStyle>
          <a:p>
            <a:endParaRPr lang="es-MX"/>
          </a:p>
        </p:txBody>
      </p:sp>
      <p:sp>
        <p:nvSpPr>
          <p:cNvPr id="3" name="Marcador de fecha 2"/>
          <p:cNvSpPr>
            <a:spLocks noGrp="1"/>
          </p:cNvSpPr>
          <p:nvPr>
            <p:ph type="dt" sz="quarter" idx="1"/>
          </p:nvPr>
        </p:nvSpPr>
        <p:spPr>
          <a:xfrm>
            <a:off x="5273004" y="0"/>
            <a:ext cx="4033943" cy="348950"/>
          </a:xfrm>
          <a:prstGeom prst="rect">
            <a:avLst/>
          </a:prstGeom>
        </p:spPr>
        <p:txBody>
          <a:bodyPr vert="horz" lIns="92936" tIns="46468" rIns="92936" bIns="46468" rtlCol="0"/>
          <a:lstStyle>
            <a:lvl1pPr algn="r">
              <a:defRPr sz="1200"/>
            </a:lvl1pPr>
          </a:lstStyle>
          <a:p>
            <a:fld id="{3B8F7E91-6136-4113-A748-FF5D6D6357AF}" type="datetimeFigureOut">
              <a:rPr lang="es-MX" smtClean="0"/>
              <a:t>09/04/2018</a:t>
            </a:fld>
            <a:endParaRPr lang="es-MX"/>
          </a:p>
        </p:txBody>
      </p:sp>
      <p:sp>
        <p:nvSpPr>
          <p:cNvPr id="4" name="Marcador de pie de página 3"/>
          <p:cNvSpPr>
            <a:spLocks noGrp="1"/>
          </p:cNvSpPr>
          <p:nvPr>
            <p:ph type="ftr" sz="quarter" idx="2"/>
          </p:nvPr>
        </p:nvSpPr>
        <p:spPr>
          <a:xfrm>
            <a:off x="1" y="6605889"/>
            <a:ext cx="4033943" cy="348949"/>
          </a:xfrm>
          <a:prstGeom prst="rect">
            <a:avLst/>
          </a:prstGeom>
        </p:spPr>
        <p:txBody>
          <a:bodyPr vert="horz" lIns="92936" tIns="46468" rIns="92936" bIns="46468"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5273004" y="6605889"/>
            <a:ext cx="4033943" cy="348949"/>
          </a:xfrm>
          <a:prstGeom prst="rect">
            <a:avLst/>
          </a:prstGeom>
        </p:spPr>
        <p:txBody>
          <a:bodyPr vert="horz" lIns="92936" tIns="46468" rIns="92936" bIns="46468" rtlCol="0" anchor="b"/>
          <a:lstStyle>
            <a:lvl1pPr algn="r">
              <a:defRPr sz="1200"/>
            </a:lvl1pPr>
          </a:lstStyle>
          <a:p>
            <a:fld id="{CC453C87-CD7E-4B67-AA87-28D4F60F15C3}" type="slidenum">
              <a:rPr lang="es-MX" smtClean="0"/>
              <a:t>‹Nº›</a:t>
            </a:fld>
            <a:endParaRPr lang="es-MX"/>
          </a:p>
        </p:txBody>
      </p:sp>
    </p:spTree>
    <p:extLst>
      <p:ext uri="{BB962C8B-B14F-4D97-AF65-F5344CB8AC3E}">
        <p14:creationId xmlns:p14="http://schemas.microsoft.com/office/powerpoint/2010/main" val="2877455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4033943" cy="349352"/>
          </a:xfrm>
          <a:prstGeom prst="rect">
            <a:avLst/>
          </a:prstGeom>
        </p:spPr>
        <p:txBody>
          <a:bodyPr vert="horz" lIns="92936" tIns="46468" rIns="92936" bIns="46468" rtlCol="0"/>
          <a:lstStyle>
            <a:lvl1pPr algn="l">
              <a:defRPr sz="1200"/>
            </a:lvl1pPr>
          </a:lstStyle>
          <a:p>
            <a:endParaRPr lang="es-MX"/>
          </a:p>
        </p:txBody>
      </p:sp>
      <p:sp>
        <p:nvSpPr>
          <p:cNvPr id="3" name="Marcador de fecha 2"/>
          <p:cNvSpPr>
            <a:spLocks noGrp="1"/>
          </p:cNvSpPr>
          <p:nvPr>
            <p:ph type="dt" idx="1"/>
          </p:nvPr>
        </p:nvSpPr>
        <p:spPr>
          <a:xfrm>
            <a:off x="5273542" y="1"/>
            <a:ext cx="4033943" cy="349352"/>
          </a:xfrm>
          <a:prstGeom prst="rect">
            <a:avLst/>
          </a:prstGeom>
        </p:spPr>
        <p:txBody>
          <a:bodyPr vert="horz" lIns="92936" tIns="46468" rIns="92936" bIns="46468" rtlCol="0"/>
          <a:lstStyle>
            <a:lvl1pPr algn="r">
              <a:defRPr sz="1200"/>
            </a:lvl1pPr>
          </a:lstStyle>
          <a:p>
            <a:fld id="{FE3EC074-6718-4037-9DCF-9C3D0E7A7D24}" type="datetimeFigureOut">
              <a:rPr lang="es-MX" smtClean="0"/>
              <a:t>09/04/2018</a:t>
            </a:fld>
            <a:endParaRPr lang="es-MX"/>
          </a:p>
        </p:txBody>
      </p:sp>
      <p:sp>
        <p:nvSpPr>
          <p:cNvPr id="4" name="Marcador de imagen de diapositiva 3"/>
          <p:cNvSpPr>
            <a:spLocks noGrp="1" noRot="1" noChangeAspect="1"/>
          </p:cNvSpPr>
          <p:nvPr>
            <p:ph type="sldImg" idx="2"/>
          </p:nvPr>
        </p:nvSpPr>
        <p:spPr>
          <a:xfrm>
            <a:off x="2566988" y="868363"/>
            <a:ext cx="4175125" cy="2347912"/>
          </a:xfrm>
          <a:prstGeom prst="rect">
            <a:avLst/>
          </a:prstGeom>
          <a:noFill/>
          <a:ln w="12700">
            <a:solidFill>
              <a:prstClr val="black"/>
            </a:solidFill>
          </a:ln>
        </p:spPr>
        <p:txBody>
          <a:bodyPr vert="horz" lIns="92936" tIns="46468" rIns="92936" bIns="46468" rtlCol="0" anchor="ctr"/>
          <a:lstStyle/>
          <a:p>
            <a:endParaRPr lang="es-MX"/>
          </a:p>
        </p:txBody>
      </p:sp>
      <p:sp>
        <p:nvSpPr>
          <p:cNvPr id="5" name="Marcador de notas 4"/>
          <p:cNvSpPr>
            <a:spLocks noGrp="1"/>
          </p:cNvSpPr>
          <p:nvPr>
            <p:ph type="body" sz="quarter" idx="3"/>
          </p:nvPr>
        </p:nvSpPr>
        <p:spPr>
          <a:xfrm>
            <a:off x="930911" y="3347016"/>
            <a:ext cx="7447280" cy="2738467"/>
          </a:xfrm>
          <a:prstGeom prst="rect">
            <a:avLst/>
          </a:prstGeom>
        </p:spPr>
        <p:txBody>
          <a:bodyPr vert="horz" lIns="92936" tIns="46468" rIns="92936" bIns="46468"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1" y="6605487"/>
            <a:ext cx="4033943" cy="349351"/>
          </a:xfrm>
          <a:prstGeom prst="rect">
            <a:avLst/>
          </a:prstGeom>
        </p:spPr>
        <p:txBody>
          <a:bodyPr vert="horz" lIns="92936" tIns="46468" rIns="92936" bIns="46468"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5273542" y="6605487"/>
            <a:ext cx="4033943" cy="349351"/>
          </a:xfrm>
          <a:prstGeom prst="rect">
            <a:avLst/>
          </a:prstGeom>
        </p:spPr>
        <p:txBody>
          <a:bodyPr vert="horz" lIns="92936" tIns="46468" rIns="92936" bIns="46468" rtlCol="0" anchor="b"/>
          <a:lstStyle>
            <a:lvl1pPr algn="r">
              <a:defRPr sz="1200"/>
            </a:lvl1pPr>
          </a:lstStyle>
          <a:p>
            <a:fld id="{E46E0047-DB1B-4A31-9708-4CA04F83CBC0}" type="slidenum">
              <a:rPr lang="es-MX" smtClean="0"/>
              <a:t>‹Nº›</a:t>
            </a:fld>
            <a:endParaRPr lang="es-MX"/>
          </a:p>
        </p:txBody>
      </p:sp>
    </p:spTree>
    <p:extLst>
      <p:ext uri="{BB962C8B-B14F-4D97-AF65-F5344CB8AC3E}">
        <p14:creationId xmlns:p14="http://schemas.microsoft.com/office/powerpoint/2010/main" val="448045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1</a:t>
            </a:fld>
            <a:endParaRPr lang="es-MX"/>
          </a:p>
        </p:txBody>
      </p:sp>
    </p:spTree>
    <p:extLst>
      <p:ext uri="{BB962C8B-B14F-4D97-AF65-F5344CB8AC3E}">
        <p14:creationId xmlns:p14="http://schemas.microsoft.com/office/powerpoint/2010/main" val="548671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10</a:t>
            </a:fld>
            <a:endParaRPr lang="es-MX"/>
          </a:p>
        </p:txBody>
      </p:sp>
    </p:spTree>
    <p:extLst>
      <p:ext uri="{BB962C8B-B14F-4D97-AF65-F5344CB8AC3E}">
        <p14:creationId xmlns:p14="http://schemas.microsoft.com/office/powerpoint/2010/main" val="1820261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11</a:t>
            </a:fld>
            <a:endParaRPr lang="es-MX"/>
          </a:p>
        </p:txBody>
      </p:sp>
    </p:spTree>
    <p:extLst>
      <p:ext uri="{BB962C8B-B14F-4D97-AF65-F5344CB8AC3E}">
        <p14:creationId xmlns:p14="http://schemas.microsoft.com/office/powerpoint/2010/main" val="3487051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12</a:t>
            </a:fld>
            <a:endParaRPr lang="es-MX"/>
          </a:p>
        </p:txBody>
      </p:sp>
    </p:spTree>
    <p:extLst>
      <p:ext uri="{BB962C8B-B14F-4D97-AF65-F5344CB8AC3E}">
        <p14:creationId xmlns:p14="http://schemas.microsoft.com/office/powerpoint/2010/main" val="510644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13</a:t>
            </a:fld>
            <a:endParaRPr lang="es-MX"/>
          </a:p>
        </p:txBody>
      </p:sp>
    </p:spTree>
    <p:extLst>
      <p:ext uri="{BB962C8B-B14F-4D97-AF65-F5344CB8AC3E}">
        <p14:creationId xmlns:p14="http://schemas.microsoft.com/office/powerpoint/2010/main" val="3505976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14</a:t>
            </a:fld>
            <a:endParaRPr lang="es-MX"/>
          </a:p>
        </p:txBody>
      </p:sp>
    </p:spTree>
    <p:extLst>
      <p:ext uri="{BB962C8B-B14F-4D97-AF65-F5344CB8AC3E}">
        <p14:creationId xmlns:p14="http://schemas.microsoft.com/office/powerpoint/2010/main" val="3820398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15</a:t>
            </a:fld>
            <a:endParaRPr lang="es-MX"/>
          </a:p>
        </p:txBody>
      </p:sp>
    </p:spTree>
    <p:extLst>
      <p:ext uri="{BB962C8B-B14F-4D97-AF65-F5344CB8AC3E}">
        <p14:creationId xmlns:p14="http://schemas.microsoft.com/office/powerpoint/2010/main" val="634309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16</a:t>
            </a:fld>
            <a:endParaRPr lang="es-MX"/>
          </a:p>
        </p:txBody>
      </p:sp>
    </p:spTree>
    <p:extLst>
      <p:ext uri="{BB962C8B-B14F-4D97-AF65-F5344CB8AC3E}">
        <p14:creationId xmlns:p14="http://schemas.microsoft.com/office/powerpoint/2010/main" val="4183989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17</a:t>
            </a:fld>
            <a:endParaRPr lang="es-MX"/>
          </a:p>
        </p:txBody>
      </p:sp>
    </p:spTree>
    <p:extLst>
      <p:ext uri="{BB962C8B-B14F-4D97-AF65-F5344CB8AC3E}">
        <p14:creationId xmlns:p14="http://schemas.microsoft.com/office/powerpoint/2010/main" val="173743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18</a:t>
            </a:fld>
            <a:endParaRPr lang="es-MX"/>
          </a:p>
        </p:txBody>
      </p:sp>
    </p:spTree>
    <p:extLst>
      <p:ext uri="{BB962C8B-B14F-4D97-AF65-F5344CB8AC3E}">
        <p14:creationId xmlns:p14="http://schemas.microsoft.com/office/powerpoint/2010/main" val="772719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19</a:t>
            </a:fld>
            <a:endParaRPr lang="es-MX"/>
          </a:p>
        </p:txBody>
      </p:sp>
    </p:spTree>
    <p:extLst>
      <p:ext uri="{BB962C8B-B14F-4D97-AF65-F5344CB8AC3E}">
        <p14:creationId xmlns:p14="http://schemas.microsoft.com/office/powerpoint/2010/main" val="3758775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2</a:t>
            </a:fld>
            <a:endParaRPr lang="es-MX"/>
          </a:p>
        </p:txBody>
      </p:sp>
    </p:spTree>
    <p:extLst>
      <p:ext uri="{BB962C8B-B14F-4D97-AF65-F5344CB8AC3E}">
        <p14:creationId xmlns:p14="http://schemas.microsoft.com/office/powerpoint/2010/main" val="3957614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20</a:t>
            </a:fld>
            <a:endParaRPr lang="es-MX"/>
          </a:p>
        </p:txBody>
      </p:sp>
    </p:spTree>
    <p:extLst>
      <p:ext uri="{BB962C8B-B14F-4D97-AF65-F5344CB8AC3E}">
        <p14:creationId xmlns:p14="http://schemas.microsoft.com/office/powerpoint/2010/main" val="2149485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21</a:t>
            </a:fld>
            <a:endParaRPr lang="es-MX"/>
          </a:p>
        </p:txBody>
      </p:sp>
    </p:spTree>
    <p:extLst>
      <p:ext uri="{BB962C8B-B14F-4D97-AF65-F5344CB8AC3E}">
        <p14:creationId xmlns:p14="http://schemas.microsoft.com/office/powerpoint/2010/main" val="1537221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22</a:t>
            </a:fld>
            <a:endParaRPr lang="es-MX"/>
          </a:p>
        </p:txBody>
      </p:sp>
    </p:spTree>
    <p:extLst>
      <p:ext uri="{BB962C8B-B14F-4D97-AF65-F5344CB8AC3E}">
        <p14:creationId xmlns:p14="http://schemas.microsoft.com/office/powerpoint/2010/main" val="533166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23</a:t>
            </a:fld>
            <a:endParaRPr lang="es-MX"/>
          </a:p>
        </p:txBody>
      </p:sp>
    </p:spTree>
    <p:extLst>
      <p:ext uri="{BB962C8B-B14F-4D97-AF65-F5344CB8AC3E}">
        <p14:creationId xmlns:p14="http://schemas.microsoft.com/office/powerpoint/2010/main" val="3600825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24</a:t>
            </a:fld>
            <a:endParaRPr lang="es-MX"/>
          </a:p>
        </p:txBody>
      </p:sp>
    </p:spTree>
    <p:extLst>
      <p:ext uri="{BB962C8B-B14F-4D97-AF65-F5344CB8AC3E}">
        <p14:creationId xmlns:p14="http://schemas.microsoft.com/office/powerpoint/2010/main" val="2596345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25</a:t>
            </a:fld>
            <a:endParaRPr lang="es-MX"/>
          </a:p>
        </p:txBody>
      </p:sp>
    </p:spTree>
    <p:extLst>
      <p:ext uri="{BB962C8B-B14F-4D97-AF65-F5344CB8AC3E}">
        <p14:creationId xmlns:p14="http://schemas.microsoft.com/office/powerpoint/2010/main" val="1384714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26</a:t>
            </a:fld>
            <a:endParaRPr lang="es-MX"/>
          </a:p>
        </p:txBody>
      </p:sp>
    </p:spTree>
    <p:extLst>
      <p:ext uri="{BB962C8B-B14F-4D97-AF65-F5344CB8AC3E}">
        <p14:creationId xmlns:p14="http://schemas.microsoft.com/office/powerpoint/2010/main" val="2389932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27</a:t>
            </a:fld>
            <a:endParaRPr lang="es-MX"/>
          </a:p>
        </p:txBody>
      </p:sp>
    </p:spTree>
    <p:extLst>
      <p:ext uri="{BB962C8B-B14F-4D97-AF65-F5344CB8AC3E}">
        <p14:creationId xmlns:p14="http://schemas.microsoft.com/office/powerpoint/2010/main" val="2273689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28</a:t>
            </a:fld>
            <a:endParaRPr lang="es-MX"/>
          </a:p>
        </p:txBody>
      </p:sp>
    </p:spTree>
    <p:extLst>
      <p:ext uri="{BB962C8B-B14F-4D97-AF65-F5344CB8AC3E}">
        <p14:creationId xmlns:p14="http://schemas.microsoft.com/office/powerpoint/2010/main" val="42703383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29</a:t>
            </a:fld>
            <a:endParaRPr lang="es-MX"/>
          </a:p>
        </p:txBody>
      </p:sp>
    </p:spTree>
    <p:extLst>
      <p:ext uri="{BB962C8B-B14F-4D97-AF65-F5344CB8AC3E}">
        <p14:creationId xmlns:p14="http://schemas.microsoft.com/office/powerpoint/2010/main" val="2354470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3</a:t>
            </a:fld>
            <a:endParaRPr lang="es-MX"/>
          </a:p>
        </p:txBody>
      </p:sp>
    </p:spTree>
    <p:extLst>
      <p:ext uri="{BB962C8B-B14F-4D97-AF65-F5344CB8AC3E}">
        <p14:creationId xmlns:p14="http://schemas.microsoft.com/office/powerpoint/2010/main" val="41062319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30</a:t>
            </a:fld>
            <a:endParaRPr lang="es-MX"/>
          </a:p>
        </p:txBody>
      </p:sp>
    </p:spTree>
    <p:extLst>
      <p:ext uri="{BB962C8B-B14F-4D97-AF65-F5344CB8AC3E}">
        <p14:creationId xmlns:p14="http://schemas.microsoft.com/office/powerpoint/2010/main" val="38042660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31</a:t>
            </a:fld>
            <a:endParaRPr lang="es-MX"/>
          </a:p>
        </p:txBody>
      </p:sp>
    </p:spTree>
    <p:extLst>
      <p:ext uri="{BB962C8B-B14F-4D97-AF65-F5344CB8AC3E}">
        <p14:creationId xmlns:p14="http://schemas.microsoft.com/office/powerpoint/2010/main" val="12370357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32</a:t>
            </a:fld>
            <a:endParaRPr lang="es-MX"/>
          </a:p>
        </p:txBody>
      </p:sp>
    </p:spTree>
    <p:extLst>
      <p:ext uri="{BB962C8B-B14F-4D97-AF65-F5344CB8AC3E}">
        <p14:creationId xmlns:p14="http://schemas.microsoft.com/office/powerpoint/2010/main" val="1544913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33</a:t>
            </a:fld>
            <a:endParaRPr lang="es-MX"/>
          </a:p>
        </p:txBody>
      </p:sp>
    </p:spTree>
    <p:extLst>
      <p:ext uri="{BB962C8B-B14F-4D97-AF65-F5344CB8AC3E}">
        <p14:creationId xmlns:p14="http://schemas.microsoft.com/office/powerpoint/2010/main" val="1156416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34</a:t>
            </a:fld>
            <a:endParaRPr lang="es-MX"/>
          </a:p>
        </p:txBody>
      </p:sp>
    </p:spTree>
    <p:extLst>
      <p:ext uri="{BB962C8B-B14F-4D97-AF65-F5344CB8AC3E}">
        <p14:creationId xmlns:p14="http://schemas.microsoft.com/office/powerpoint/2010/main" val="27590828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35</a:t>
            </a:fld>
            <a:endParaRPr lang="es-MX"/>
          </a:p>
        </p:txBody>
      </p:sp>
    </p:spTree>
    <p:extLst>
      <p:ext uri="{BB962C8B-B14F-4D97-AF65-F5344CB8AC3E}">
        <p14:creationId xmlns:p14="http://schemas.microsoft.com/office/powerpoint/2010/main" val="38131573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36</a:t>
            </a:fld>
            <a:endParaRPr lang="es-MX"/>
          </a:p>
        </p:txBody>
      </p:sp>
    </p:spTree>
    <p:extLst>
      <p:ext uri="{BB962C8B-B14F-4D97-AF65-F5344CB8AC3E}">
        <p14:creationId xmlns:p14="http://schemas.microsoft.com/office/powerpoint/2010/main" val="25615488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37</a:t>
            </a:fld>
            <a:endParaRPr lang="es-MX"/>
          </a:p>
        </p:txBody>
      </p:sp>
    </p:spTree>
    <p:extLst>
      <p:ext uri="{BB962C8B-B14F-4D97-AF65-F5344CB8AC3E}">
        <p14:creationId xmlns:p14="http://schemas.microsoft.com/office/powerpoint/2010/main" val="5301203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38</a:t>
            </a:fld>
            <a:endParaRPr lang="es-MX"/>
          </a:p>
        </p:txBody>
      </p:sp>
    </p:spTree>
    <p:extLst>
      <p:ext uri="{BB962C8B-B14F-4D97-AF65-F5344CB8AC3E}">
        <p14:creationId xmlns:p14="http://schemas.microsoft.com/office/powerpoint/2010/main" val="28992687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39</a:t>
            </a:fld>
            <a:endParaRPr lang="es-MX"/>
          </a:p>
        </p:txBody>
      </p:sp>
    </p:spTree>
    <p:extLst>
      <p:ext uri="{BB962C8B-B14F-4D97-AF65-F5344CB8AC3E}">
        <p14:creationId xmlns:p14="http://schemas.microsoft.com/office/powerpoint/2010/main" val="2605851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4</a:t>
            </a:fld>
            <a:endParaRPr lang="es-MX"/>
          </a:p>
        </p:txBody>
      </p:sp>
    </p:spTree>
    <p:extLst>
      <p:ext uri="{BB962C8B-B14F-4D97-AF65-F5344CB8AC3E}">
        <p14:creationId xmlns:p14="http://schemas.microsoft.com/office/powerpoint/2010/main" val="9422256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40</a:t>
            </a:fld>
            <a:endParaRPr lang="es-MX"/>
          </a:p>
        </p:txBody>
      </p:sp>
    </p:spTree>
    <p:extLst>
      <p:ext uri="{BB962C8B-B14F-4D97-AF65-F5344CB8AC3E}">
        <p14:creationId xmlns:p14="http://schemas.microsoft.com/office/powerpoint/2010/main" val="8412390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41</a:t>
            </a:fld>
            <a:endParaRPr lang="es-MX"/>
          </a:p>
        </p:txBody>
      </p:sp>
    </p:spTree>
    <p:extLst>
      <p:ext uri="{BB962C8B-B14F-4D97-AF65-F5344CB8AC3E}">
        <p14:creationId xmlns:p14="http://schemas.microsoft.com/office/powerpoint/2010/main" val="7398513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42</a:t>
            </a:fld>
            <a:endParaRPr lang="es-MX"/>
          </a:p>
        </p:txBody>
      </p:sp>
    </p:spTree>
    <p:extLst>
      <p:ext uri="{BB962C8B-B14F-4D97-AF65-F5344CB8AC3E}">
        <p14:creationId xmlns:p14="http://schemas.microsoft.com/office/powerpoint/2010/main" val="3541198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43</a:t>
            </a:fld>
            <a:endParaRPr lang="es-MX"/>
          </a:p>
        </p:txBody>
      </p:sp>
    </p:spTree>
    <p:extLst>
      <p:ext uri="{BB962C8B-B14F-4D97-AF65-F5344CB8AC3E}">
        <p14:creationId xmlns:p14="http://schemas.microsoft.com/office/powerpoint/2010/main" val="40679395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44</a:t>
            </a:fld>
            <a:endParaRPr lang="es-MX"/>
          </a:p>
        </p:txBody>
      </p:sp>
    </p:spTree>
    <p:extLst>
      <p:ext uri="{BB962C8B-B14F-4D97-AF65-F5344CB8AC3E}">
        <p14:creationId xmlns:p14="http://schemas.microsoft.com/office/powerpoint/2010/main" val="25026077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45</a:t>
            </a:fld>
            <a:endParaRPr lang="es-MX"/>
          </a:p>
        </p:txBody>
      </p:sp>
    </p:spTree>
    <p:extLst>
      <p:ext uri="{BB962C8B-B14F-4D97-AF65-F5344CB8AC3E}">
        <p14:creationId xmlns:p14="http://schemas.microsoft.com/office/powerpoint/2010/main" val="12733875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46</a:t>
            </a:fld>
            <a:endParaRPr lang="es-MX"/>
          </a:p>
        </p:txBody>
      </p:sp>
    </p:spTree>
    <p:extLst>
      <p:ext uri="{BB962C8B-B14F-4D97-AF65-F5344CB8AC3E}">
        <p14:creationId xmlns:p14="http://schemas.microsoft.com/office/powerpoint/2010/main" val="1963164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47</a:t>
            </a:fld>
            <a:endParaRPr lang="es-MX"/>
          </a:p>
        </p:txBody>
      </p:sp>
    </p:spTree>
    <p:extLst>
      <p:ext uri="{BB962C8B-B14F-4D97-AF65-F5344CB8AC3E}">
        <p14:creationId xmlns:p14="http://schemas.microsoft.com/office/powerpoint/2010/main" val="2763467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48</a:t>
            </a:fld>
            <a:endParaRPr lang="es-MX"/>
          </a:p>
        </p:txBody>
      </p:sp>
    </p:spTree>
    <p:extLst>
      <p:ext uri="{BB962C8B-B14F-4D97-AF65-F5344CB8AC3E}">
        <p14:creationId xmlns:p14="http://schemas.microsoft.com/office/powerpoint/2010/main" val="24588981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49</a:t>
            </a:fld>
            <a:endParaRPr lang="es-MX"/>
          </a:p>
        </p:txBody>
      </p:sp>
    </p:spTree>
    <p:extLst>
      <p:ext uri="{BB962C8B-B14F-4D97-AF65-F5344CB8AC3E}">
        <p14:creationId xmlns:p14="http://schemas.microsoft.com/office/powerpoint/2010/main" val="3397323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5</a:t>
            </a:fld>
            <a:endParaRPr lang="es-MX"/>
          </a:p>
        </p:txBody>
      </p:sp>
    </p:spTree>
    <p:extLst>
      <p:ext uri="{BB962C8B-B14F-4D97-AF65-F5344CB8AC3E}">
        <p14:creationId xmlns:p14="http://schemas.microsoft.com/office/powerpoint/2010/main" val="42302869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50</a:t>
            </a:fld>
            <a:endParaRPr lang="es-MX"/>
          </a:p>
        </p:txBody>
      </p:sp>
    </p:spTree>
    <p:extLst>
      <p:ext uri="{BB962C8B-B14F-4D97-AF65-F5344CB8AC3E}">
        <p14:creationId xmlns:p14="http://schemas.microsoft.com/office/powerpoint/2010/main" val="15665425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51</a:t>
            </a:fld>
            <a:endParaRPr lang="es-MX"/>
          </a:p>
        </p:txBody>
      </p:sp>
    </p:spTree>
    <p:extLst>
      <p:ext uri="{BB962C8B-B14F-4D97-AF65-F5344CB8AC3E}">
        <p14:creationId xmlns:p14="http://schemas.microsoft.com/office/powerpoint/2010/main" val="39830438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52</a:t>
            </a:fld>
            <a:endParaRPr lang="es-MX"/>
          </a:p>
        </p:txBody>
      </p:sp>
    </p:spTree>
    <p:extLst>
      <p:ext uri="{BB962C8B-B14F-4D97-AF65-F5344CB8AC3E}">
        <p14:creationId xmlns:p14="http://schemas.microsoft.com/office/powerpoint/2010/main" val="21521327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53</a:t>
            </a:fld>
            <a:endParaRPr lang="es-MX"/>
          </a:p>
        </p:txBody>
      </p:sp>
    </p:spTree>
    <p:extLst>
      <p:ext uri="{BB962C8B-B14F-4D97-AF65-F5344CB8AC3E}">
        <p14:creationId xmlns:p14="http://schemas.microsoft.com/office/powerpoint/2010/main" val="14069966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54</a:t>
            </a:fld>
            <a:endParaRPr lang="es-MX"/>
          </a:p>
        </p:txBody>
      </p:sp>
    </p:spTree>
    <p:extLst>
      <p:ext uri="{BB962C8B-B14F-4D97-AF65-F5344CB8AC3E}">
        <p14:creationId xmlns:p14="http://schemas.microsoft.com/office/powerpoint/2010/main" val="39274571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55</a:t>
            </a:fld>
            <a:endParaRPr lang="es-MX"/>
          </a:p>
        </p:txBody>
      </p:sp>
    </p:spTree>
    <p:extLst>
      <p:ext uri="{BB962C8B-B14F-4D97-AF65-F5344CB8AC3E}">
        <p14:creationId xmlns:p14="http://schemas.microsoft.com/office/powerpoint/2010/main" val="18277653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56</a:t>
            </a:fld>
            <a:endParaRPr lang="es-MX"/>
          </a:p>
        </p:txBody>
      </p:sp>
    </p:spTree>
    <p:extLst>
      <p:ext uri="{BB962C8B-B14F-4D97-AF65-F5344CB8AC3E}">
        <p14:creationId xmlns:p14="http://schemas.microsoft.com/office/powerpoint/2010/main" val="35905530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57</a:t>
            </a:fld>
            <a:endParaRPr lang="es-MX"/>
          </a:p>
        </p:txBody>
      </p:sp>
    </p:spTree>
    <p:extLst>
      <p:ext uri="{BB962C8B-B14F-4D97-AF65-F5344CB8AC3E}">
        <p14:creationId xmlns:p14="http://schemas.microsoft.com/office/powerpoint/2010/main" val="7213917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58</a:t>
            </a:fld>
            <a:endParaRPr lang="es-MX"/>
          </a:p>
        </p:txBody>
      </p:sp>
    </p:spTree>
    <p:extLst>
      <p:ext uri="{BB962C8B-B14F-4D97-AF65-F5344CB8AC3E}">
        <p14:creationId xmlns:p14="http://schemas.microsoft.com/office/powerpoint/2010/main" val="12892514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59</a:t>
            </a:fld>
            <a:endParaRPr lang="es-MX"/>
          </a:p>
        </p:txBody>
      </p:sp>
    </p:spTree>
    <p:extLst>
      <p:ext uri="{BB962C8B-B14F-4D97-AF65-F5344CB8AC3E}">
        <p14:creationId xmlns:p14="http://schemas.microsoft.com/office/powerpoint/2010/main" val="326752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6</a:t>
            </a:fld>
            <a:endParaRPr lang="es-MX"/>
          </a:p>
        </p:txBody>
      </p:sp>
    </p:spTree>
    <p:extLst>
      <p:ext uri="{BB962C8B-B14F-4D97-AF65-F5344CB8AC3E}">
        <p14:creationId xmlns:p14="http://schemas.microsoft.com/office/powerpoint/2010/main" val="9545777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60</a:t>
            </a:fld>
            <a:endParaRPr lang="es-MX"/>
          </a:p>
        </p:txBody>
      </p:sp>
    </p:spTree>
    <p:extLst>
      <p:ext uri="{BB962C8B-B14F-4D97-AF65-F5344CB8AC3E}">
        <p14:creationId xmlns:p14="http://schemas.microsoft.com/office/powerpoint/2010/main" val="12368800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61</a:t>
            </a:fld>
            <a:endParaRPr lang="es-MX"/>
          </a:p>
        </p:txBody>
      </p:sp>
    </p:spTree>
    <p:extLst>
      <p:ext uri="{BB962C8B-B14F-4D97-AF65-F5344CB8AC3E}">
        <p14:creationId xmlns:p14="http://schemas.microsoft.com/office/powerpoint/2010/main" val="24754155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62</a:t>
            </a:fld>
            <a:endParaRPr lang="es-MX"/>
          </a:p>
        </p:txBody>
      </p:sp>
    </p:spTree>
    <p:extLst>
      <p:ext uri="{BB962C8B-B14F-4D97-AF65-F5344CB8AC3E}">
        <p14:creationId xmlns:p14="http://schemas.microsoft.com/office/powerpoint/2010/main" val="7821431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63</a:t>
            </a:fld>
            <a:endParaRPr lang="es-MX"/>
          </a:p>
        </p:txBody>
      </p:sp>
    </p:spTree>
    <p:extLst>
      <p:ext uri="{BB962C8B-B14F-4D97-AF65-F5344CB8AC3E}">
        <p14:creationId xmlns:p14="http://schemas.microsoft.com/office/powerpoint/2010/main" val="28792193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64</a:t>
            </a:fld>
            <a:endParaRPr lang="es-MX"/>
          </a:p>
        </p:txBody>
      </p:sp>
    </p:spTree>
    <p:extLst>
      <p:ext uri="{BB962C8B-B14F-4D97-AF65-F5344CB8AC3E}">
        <p14:creationId xmlns:p14="http://schemas.microsoft.com/office/powerpoint/2010/main" val="36875720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65</a:t>
            </a:fld>
            <a:endParaRPr lang="es-MX"/>
          </a:p>
        </p:txBody>
      </p:sp>
    </p:spTree>
    <p:extLst>
      <p:ext uri="{BB962C8B-B14F-4D97-AF65-F5344CB8AC3E}">
        <p14:creationId xmlns:p14="http://schemas.microsoft.com/office/powerpoint/2010/main" val="4760032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66</a:t>
            </a:fld>
            <a:endParaRPr lang="es-MX"/>
          </a:p>
        </p:txBody>
      </p:sp>
    </p:spTree>
    <p:extLst>
      <p:ext uri="{BB962C8B-B14F-4D97-AF65-F5344CB8AC3E}">
        <p14:creationId xmlns:p14="http://schemas.microsoft.com/office/powerpoint/2010/main" val="1479653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7</a:t>
            </a:fld>
            <a:endParaRPr lang="es-MX"/>
          </a:p>
        </p:txBody>
      </p:sp>
    </p:spTree>
    <p:extLst>
      <p:ext uri="{BB962C8B-B14F-4D97-AF65-F5344CB8AC3E}">
        <p14:creationId xmlns:p14="http://schemas.microsoft.com/office/powerpoint/2010/main" val="2296724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8</a:t>
            </a:fld>
            <a:endParaRPr lang="es-MX"/>
          </a:p>
        </p:txBody>
      </p:sp>
    </p:spTree>
    <p:extLst>
      <p:ext uri="{BB962C8B-B14F-4D97-AF65-F5344CB8AC3E}">
        <p14:creationId xmlns:p14="http://schemas.microsoft.com/office/powerpoint/2010/main" val="1354856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68575" y="868363"/>
            <a:ext cx="4171950" cy="234791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46E0047-DB1B-4A31-9708-4CA04F83CBC0}" type="slidenum">
              <a:rPr lang="es-MX" smtClean="0"/>
              <a:t>9</a:t>
            </a:fld>
            <a:endParaRPr lang="es-MX"/>
          </a:p>
        </p:txBody>
      </p:sp>
    </p:spTree>
    <p:extLst>
      <p:ext uri="{BB962C8B-B14F-4D97-AF65-F5344CB8AC3E}">
        <p14:creationId xmlns:p14="http://schemas.microsoft.com/office/powerpoint/2010/main" val="1033297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59A8F0CD-FD2F-4E01-B631-DDF5CC95EF94}" type="datetimeFigureOut">
              <a:rPr lang="es-MX" smtClean="0"/>
              <a:t>09/04/2018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356AC4B-CB53-4488-BDD1-84F729C0EA60}" type="slidenum">
              <a:rPr lang="es-MX" smtClean="0"/>
              <a:t>‹Nº›</a:t>
            </a:fld>
            <a:endParaRPr lang="es-MX"/>
          </a:p>
        </p:txBody>
      </p:sp>
    </p:spTree>
    <p:extLst>
      <p:ext uri="{BB962C8B-B14F-4D97-AF65-F5344CB8AC3E}">
        <p14:creationId xmlns:p14="http://schemas.microsoft.com/office/powerpoint/2010/main" val="1472109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9A8F0CD-FD2F-4E01-B631-DDF5CC95EF94}" type="datetimeFigureOut">
              <a:rPr lang="es-MX" smtClean="0"/>
              <a:t>09/04/2018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356AC4B-CB53-4488-BDD1-84F729C0EA60}" type="slidenum">
              <a:rPr lang="es-MX" smtClean="0"/>
              <a:t>‹Nº›</a:t>
            </a:fld>
            <a:endParaRPr lang="es-MX"/>
          </a:p>
        </p:txBody>
      </p:sp>
    </p:spTree>
    <p:extLst>
      <p:ext uri="{BB962C8B-B14F-4D97-AF65-F5344CB8AC3E}">
        <p14:creationId xmlns:p14="http://schemas.microsoft.com/office/powerpoint/2010/main" val="13690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9A8F0CD-FD2F-4E01-B631-DDF5CC95EF94}" type="datetimeFigureOut">
              <a:rPr lang="es-MX" smtClean="0"/>
              <a:t>09/04/2018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356AC4B-CB53-4488-BDD1-84F729C0EA60}" type="slidenum">
              <a:rPr lang="es-MX" smtClean="0"/>
              <a:t>‹Nº›</a:t>
            </a:fld>
            <a:endParaRPr lang="es-MX"/>
          </a:p>
        </p:txBody>
      </p:sp>
    </p:spTree>
    <p:extLst>
      <p:ext uri="{BB962C8B-B14F-4D97-AF65-F5344CB8AC3E}">
        <p14:creationId xmlns:p14="http://schemas.microsoft.com/office/powerpoint/2010/main" val="385546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9A8F0CD-FD2F-4E01-B631-DDF5CC95EF94}" type="datetimeFigureOut">
              <a:rPr lang="es-MX" smtClean="0"/>
              <a:t>09/04/2018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356AC4B-CB53-4488-BDD1-84F729C0EA60}" type="slidenum">
              <a:rPr lang="es-MX" smtClean="0"/>
              <a:t>‹Nº›</a:t>
            </a:fld>
            <a:endParaRPr lang="es-MX"/>
          </a:p>
        </p:txBody>
      </p:sp>
    </p:spTree>
    <p:extLst>
      <p:ext uri="{BB962C8B-B14F-4D97-AF65-F5344CB8AC3E}">
        <p14:creationId xmlns:p14="http://schemas.microsoft.com/office/powerpoint/2010/main" val="4055062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59A8F0CD-FD2F-4E01-B631-DDF5CC95EF94}" type="datetimeFigureOut">
              <a:rPr lang="es-MX" smtClean="0"/>
              <a:t>09/04/2018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356AC4B-CB53-4488-BDD1-84F729C0EA60}" type="slidenum">
              <a:rPr lang="es-MX" smtClean="0"/>
              <a:t>‹Nº›</a:t>
            </a:fld>
            <a:endParaRPr lang="es-MX"/>
          </a:p>
        </p:txBody>
      </p:sp>
    </p:spTree>
    <p:extLst>
      <p:ext uri="{BB962C8B-B14F-4D97-AF65-F5344CB8AC3E}">
        <p14:creationId xmlns:p14="http://schemas.microsoft.com/office/powerpoint/2010/main" val="319219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59A8F0CD-FD2F-4E01-B631-DDF5CC95EF94}" type="datetimeFigureOut">
              <a:rPr lang="es-MX" smtClean="0"/>
              <a:t>09/04/2018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356AC4B-CB53-4488-BDD1-84F729C0EA60}" type="slidenum">
              <a:rPr lang="es-MX" smtClean="0"/>
              <a:t>‹Nº›</a:t>
            </a:fld>
            <a:endParaRPr lang="es-MX"/>
          </a:p>
        </p:txBody>
      </p:sp>
    </p:spTree>
    <p:extLst>
      <p:ext uri="{BB962C8B-B14F-4D97-AF65-F5344CB8AC3E}">
        <p14:creationId xmlns:p14="http://schemas.microsoft.com/office/powerpoint/2010/main" val="3036802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59A8F0CD-FD2F-4E01-B631-DDF5CC95EF94}" type="datetimeFigureOut">
              <a:rPr lang="es-MX" smtClean="0"/>
              <a:t>09/04/2018</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6356AC4B-CB53-4488-BDD1-84F729C0EA60}" type="slidenum">
              <a:rPr lang="es-MX" smtClean="0"/>
              <a:t>‹Nº›</a:t>
            </a:fld>
            <a:endParaRPr lang="es-MX"/>
          </a:p>
        </p:txBody>
      </p:sp>
    </p:spTree>
    <p:extLst>
      <p:ext uri="{BB962C8B-B14F-4D97-AF65-F5344CB8AC3E}">
        <p14:creationId xmlns:p14="http://schemas.microsoft.com/office/powerpoint/2010/main" val="3694825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59A8F0CD-FD2F-4E01-B631-DDF5CC95EF94}" type="datetimeFigureOut">
              <a:rPr lang="es-MX" smtClean="0"/>
              <a:t>09/04/2018</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6356AC4B-CB53-4488-BDD1-84F729C0EA60}" type="slidenum">
              <a:rPr lang="es-MX" smtClean="0"/>
              <a:t>‹Nº›</a:t>
            </a:fld>
            <a:endParaRPr lang="es-MX"/>
          </a:p>
        </p:txBody>
      </p:sp>
    </p:spTree>
    <p:extLst>
      <p:ext uri="{BB962C8B-B14F-4D97-AF65-F5344CB8AC3E}">
        <p14:creationId xmlns:p14="http://schemas.microsoft.com/office/powerpoint/2010/main" val="3580656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9A8F0CD-FD2F-4E01-B631-DDF5CC95EF94}" type="datetimeFigureOut">
              <a:rPr lang="es-MX" smtClean="0"/>
              <a:t>09/04/2018</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6356AC4B-CB53-4488-BDD1-84F729C0EA60}" type="slidenum">
              <a:rPr lang="es-MX" smtClean="0"/>
              <a:t>‹Nº›</a:t>
            </a:fld>
            <a:endParaRPr lang="es-MX"/>
          </a:p>
        </p:txBody>
      </p:sp>
    </p:spTree>
    <p:extLst>
      <p:ext uri="{BB962C8B-B14F-4D97-AF65-F5344CB8AC3E}">
        <p14:creationId xmlns:p14="http://schemas.microsoft.com/office/powerpoint/2010/main" val="398898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59A8F0CD-FD2F-4E01-B631-DDF5CC95EF94}" type="datetimeFigureOut">
              <a:rPr lang="es-MX" smtClean="0"/>
              <a:t>09/04/2018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356AC4B-CB53-4488-BDD1-84F729C0EA60}" type="slidenum">
              <a:rPr lang="es-MX" smtClean="0"/>
              <a:t>‹Nº›</a:t>
            </a:fld>
            <a:endParaRPr lang="es-MX"/>
          </a:p>
        </p:txBody>
      </p:sp>
    </p:spTree>
    <p:extLst>
      <p:ext uri="{BB962C8B-B14F-4D97-AF65-F5344CB8AC3E}">
        <p14:creationId xmlns:p14="http://schemas.microsoft.com/office/powerpoint/2010/main" val="1601814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59A8F0CD-FD2F-4E01-B631-DDF5CC95EF94}" type="datetimeFigureOut">
              <a:rPr lang="es-MX" smtClean="0"/>
              <a:t>09/04/2018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356AC4B-CB53-4488-BDD1-84F729C0EA60}" type="slidenum">
              <a:rPr lang="es-MX" smtClean="0"/>
              <a:t>‹Nº›</a:t>
            </a:fld>
            <a:endParaRPr lang="es-MX"/>
          </a:p>
        </p:txBody>
      </p:sp>
    </p:spTree>
    <p:extLst>
      <p:ext uri="{BB962C8B-B14F-4D97-AF65-F5344CB8AC3E}">
        <p14:creationId xmlns:p14="http://schemas.microsoft.com/office/powerpoint/2010/main" val="264413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8F0CD-FD2F-4E01-B631-DDF5CC95EF94}" type="datetimeFigureOut">
              <a:rPr lang="es-MX" smtClean="0"/>
              <a:t>09/04/2018</a:t>
            </a:fld>
            <a:endParaRPr lang="es-MX"/>
          </a:p>
        </p:txBody>
      </p:sp>
      <p:sp>
        <p:nvSpPr>
          <p:cNvPr id="5" name="Marcador de pie de pá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6AC4B-CB53-4488-BDD1-84F729C0EA60}" type="slidenum">
              <a:rPr lang="es-MX" smtClean="0"/>
              <a:t>‹Nº›</a:t>
            </a:fld>
            <a:endParaRPr lang="es-MX"/>
          </a:p>
        </p:txBody>
      </p:sp>
    </p:spTree>
    <p:extLst>
      <p:ext uri="{BB962C8B-B14F-4D97-AF65-F5344CB8AC3E}">
        <p14:creationId xmlns:p14="http://schemas.microsoft.com/office/powerpoint/2010/main" val="1336919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CuadroTexto 1"/>
          <p:cNvSpPr txBox="1"/>
          <p:nvPr/>
        </p:nvSpPr>
        <p:spPr>
          <a:xfrm>
            <a:off x="2011681" y="720761"/>
            <a:ext cx="8057479" cy="3139321"/>
          </a:xfrm>
          <a:prstGeom prst="rect">
            <a:avLst/>
          </a:prstGeom>
          <a:noFill/>
        </p:spPr>
        <p:txBody>
          <a:bodyPr wrap="square" rtlCol="0">
            <a:spAutoFit/>
          </a:bodyPr>
          <a:lstStyle/>
          <a:p>
            <a:pPr algn="ctr" defTabSz="914377">
              <a:defRPr/>
            </a:pPr>
            <a:r>
              <a:rPr lang="es-MX" sz="6600" b="1" dirty="0">
                <a:solidFill>
                  <a:srgbClr val="7E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MECANISMOS DE PARTICIPACIÓN CIUDADANA</a:t>
            </a:r>
          </a:p>
        </p:txBody>
      </p:sp>
      <p:pic>
        <p:nvPicPr>
          <p:cNvPr id="3" name="Imagen 2"/>
          <p:cNvPicPr>
            <a:picLocks noChangeAspect="1"/>
          </p:cNvPicPr>
          <p:nvPr/>
        </p:nvPicPr>
        <p:blipFill>
          <a:blip r:embed="rId4"/>
          <a:stretch>
            <a:fillRect/>
          </a:stretch>
        </p:blipFill>
        <p:spPr>
          <a:xfrm>
            <a:off x="2753957" y="3823608"/>
            <a:ext cx="6239435" cy="1514475"/>
          </a:xfrm>
          <a:prstGeom prst="rect">
            <a:avLst/>
          </a:prstGeom>
        </p:spPr>
      </p:pic>
    </p:spTree>
    <p:extLst>
      <p:ext uri="{BB962C8B-B14F-4D97-AF65-F5344CB8AC3E}">
        <p14:creationId xmlns:p14="http://schemas.microsoft.com/office/powerpoint/2010/main" val="1116467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683960" y="340912"/>
            <a:ext cx="11177337" cy="5293757"/>
          </a:xfrm>
          <a:prstGeom prst="rect">
            <a:avLst/>
          </a:prstGeom>
        </p:spPr>
        <p:txBody>
          <a:bodyPr wrap="square">
            <a:spAutoFit/>
          </a:bodyPr>
          <a:lstStyle/>
          <a:p>
            <a:pPr algn="ctr"/>
            <a:r>
              <a:rPr lang="es-MX" sz="2000" b="1" dirty="0">
                <a:solidFill>
                  <a:srgbClr val="7E0000"/>
                </a:solidFill>
                <a:latin typeface="Mongolian Baiti" panose="03000500000000000000" pitchFamily="66" charset="0"/>
                <a:cs typeface="Mongolian Baiti" panose="03000500000000000000" pitchFamily="66" charset="0"/>
              </a:rPr>
              <a:t>LAS CONSULTAS POPULARES </a:t>
            </a:r>
          </a:p>
          <a:p>
            <a:pPr algn="just"/>
            <a:endParaRPr lang="es-MX" sz="1700" b="1" dirty="0">
              <a:solidFill>
                <a:srgbClr val="7E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endParaRPr>
          </a:p>
          <a:p>
            <a:pPr algn="just"/>
            <a:endParaRPr lang="es-MX" sz="17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endParaRPr>
          </a:p>
          <a:p>
            <a:pPr algn="just"/>
            <a:endParaRPr lang="es-MX" sz="17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endParaRPr>
          </a:p>
          <a:p>
            <a:pPr algn="just"/>
            <a:endParaRPr lang="es-MX" sz="17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endParaRPr>
          </a:p>
          <a:p>
            <a:pPr algn="just"/>
            <a:endParaRPr lang="es-MX" sz="17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endParaRPr>
          </a:p>
          <a:p>
            <a:pPr algn="just"/>
            <a:r>
              <a:rPr lang="es-MX"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 I. Serán convocadas por el Congreso del Estado a petición de:</a:t>
            </a:r>
          </a:p>
          <a:p>
            <a:pPr algn="just"/>
            <a:r>
              <a:rPr lang="es-MX"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a) El Gobernador</a:t>
            </a:r>
            <a:r>
              <a:rPr lang="es-MX" dirty="0">
                <a:latin typeface="Mongolian Baiti" panose="03000500000000000000" pitchFamily="66" charset="0"/>
                <a:cs typeface="Mongolian Baiti" panose="03000500000000000000" pitchFamily="66" charset="0"/>
              </a:rPr>
              <a:t>; </a:t>
            </a:r>
          </a:p>
          <a:p>
            <a:pPr marL="342891" indent="-342891" algn="just">
              <a:buAutoNum type="alphaLcParenR"/>
            </a:pPr>
            <a:endParaRPr lang="es-MX" dirty="0">
              <a:latin typeface="Mongolian Baiti" panose="03000500000000000000" pitchFamily="66" charset="0"/>
              <a:cs typeface="Mongolian Baiti" panose="03000500000000000000" pitchFamily="66" charset="0"/>
            </a:endParaRPr>
          </a:p>
          <a:p>
            <a:pPr algn="just"/>
            <a:r>
              <a:rPr lang="es-MX"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b) El equivalente al treinta y tres por ciento de los integrantes del Congreso.</a:t>
            </a:r>
          </a:p>
          <a:p>
            <a:pPr algn="just"/>
            <a:endParaRPr lang="es-MX"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endParaRPr>
          </a:p>
          <a:p>
            <a:pPr algn="just"/>
            <a:r>
              <a:rPr lang="es-MX"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c) Los ciudadanos, en un número equivalente, al menos, al dos por ciento de los inscritos en la lista nominal de electores del estado o del municipio, según corresponda, en los términos que determine la ley.  </a:t>
            </a:r>
          </a:p>
          <a:p>
            <a:pPr algn="just"/>
            <a:endParaRPr lang="es-MX"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endParaRPr>
          </a:p>
          <a:p>
            <a:pPr algn="just"/>
            <a:r>
              <a:rPr lang="es-MX"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Con excepción de la hipótesis prevista en el inciso c) de esta fracción, la petición deberá ser aprobada por la mayoría de los miembros presentes del  Congreso.  </a:t>
            </a:r>
          </a:p>
          <a:p>
            <a:pPr algn="just"/>
            <a:r>
              <a:rPr lang="es-MX"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II. Cada ayuntamiento puede convocar a consulta popular, en los términos de la ley, previa aprobación de cuando menos dos terceras partes de sus integrantes.  </a:t>
            </a:r>
          </a:p>
          <a:p>
            <a:pPr algn="just"/>
            <a:r>
              <a:rPr lang="es-MX" sz="1700" dirty="0">
                <a:latin typeface="Mongolian Baiti" panose="03000500000000000000" pitchFamily="66" charset="0"/>
                <a:cs typeface="Mongolian Baiti" panose="03000500000000000000" pitchFamily="66" charset="0"/>
              </a:rPr>
              <a:t> </a:t>
            </a:r>
          </a:p>
        </p:txBody>
      </p:sp>
      <p:sp>
        <p:nvSpPr>
          <p:cNvPr id="3" name="Rectángulo 2"/>
          <p:cNvSpPr/>
          <p:nvPr/>
        </p:nvSpPr>
        <p:spPr>
          <a:xfrm>
            <a:off x="6636664" y="5006083"/>
            <a:ext cx="4138109" cy="254044"/>
          </a:xfrm>
          <a:prstGeom prst="rect">
            <a:avLst/>
          </a:prstGeom>
        </p:spPr>
        <p:txBody>
          <a:bodyPr wrap="square">
            <a:spAutoFit/>
          </a:bodyPr>
          <a:lstStyle/>
          <a:p>
            <a:r>
              <a:rPr lang="es-MX" sz="1051" b="1" dirty="0">
                <a:solidFill>
                  <a:srgbClr val="7E0000"/>
                </a:solidFill>
              </a:rPr>
              <a:t>CONSTITUCIÓN POLÍTICA DEL ESTADO LIBRE Y SOBERANO DE TABASCO </a:t>
            </a:r>
          </a:p>
        </p:txBody>
      </p:sp>
      <p:sp>
        <p:nvSpPr>
          <p:cNvPr id="5" name="Rectángulo 4"/>
          <p:cNvSpPr/>
          <p:nvPr/>
        </p:nvSpPr>
        <p:spPr>
          <a:xfrm>
            <a:off x="9491027" y="5146531"/>
            <a:ext cx="1082348" cy="261610"/>
          </a:xfrm>
          <a:prstGeom prst="rect">
            <a:avLst/>
          </a:prstGeom>
        </p:spPr>
        <p:txBody>
          <a:bodyPr wrap="none">
            <a:spAutoFit/>
          </a:bodyPr>
          <a:lstStyle/>
          <a:p>
            <a:r>
              <a:rPr lang="es-MX" sz="1100" b="1" dirty="0">
                <a:solidFill>
                  <a:srgbClr val="7E0000"/>
                </a:solidFill>
              </a:rPr>
              <a:t>ARTICULO 8 bis</a:t>
            </a:r>
          </a:p>
        </p:txBody>
      </p:sp>
      <p:pic>
        <p:nvPicPr>
          <p:cNvPr id="7" name="Imagen 6"/>
          <p:cNvPicPr>
            <a:picLocks noChangeAspect="1"/>
          </p:cNvPicPr>
          <p:nvPr/>
        </p:nvPicPr>
        <p:blipFill>
          <a:blip r:embed="rId4"/>
          <a:stretch>
            <a:fillRect/>
          </a:stretch>
        </p:blipFill>
        <p:spPr>
          <a:xfrm>
            <a:off x="4575755" y="720762"/>
            <a:ext cx="3462460" cy="1290919"/>
          </a:xfrm>
          <a:prstGeom prst="rect">
            <a:avLst/>
          </a:prstGeom>
        </p:spPr>
      </p:pic>
    </p:spTree>
    <p:extLst>
      <p:ext uri="{BB962C8B-B14F-4D97-AF65-F5344CB8AC3E}">
        <p14:creationId xmlns:p14="http://schemas.microsoft.com/office/powerpoint/2010/main" val="577912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393030" y="793193"/>
            <a:ext cx="11405937" cy="5232202"/>
          </a:xfrm>
          <a:prstGeom prst="rect">
            <a:avLst/>
          </a:prstGeom>
        </p:spPr>
        <p:txBody>
          <a:bodyPr wrap="square">
            <a:spAutoFit/>
          </a:bodyPr>
          <a:lstStyle/>
          <a:p>
            <a:pPr algn="just"/>
            <a:r>
              <a:rPr lang="es-MX" dirty="0">
                <a:latin typeface="Mongolian Baiti" panose="03000500000000000000" pitchFamily="66" charset="0"/>
                <a:cs typeface="Mongolian Baiti" panose="03000500000000000000" pitchFamily="66" charset="0"/>
              </a:rPr>
              <a:t>III. Cuando la participación total corresponda, al menos, al cuarenta por ciento de los ciudadanos inscritos en la lista nominal de electores del estado o del municipio, según corresponda, el resultado será vinculatorio para los poderes Ejecutivo y Legislativo del Estado, los ayuntamientos y las autoridades competentes. </a:t>
            </a:r>
          </a:p>
          <a:p>
            <a:pPr algn="just"/>
            <a:endParaRPr lang="es-MX" sz="17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endParaRPr>
          </a:p>
          <a:p>
            <a:pPr algn="just"/>
            <a:endParaRPr lang="es-MX" sz="17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endParaRPr>
          </a:p>
          <a:p>
            <a:pPr algn="just"/>
            <a:endParaRPr lang="es-MX" sz="17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endParaRPr>
          </a:p>
          <a:p>
            <a:pPr algn="just"/>
            <a:endParaRPr lang="es-MX" sz="17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endParaRPr>
          </a:p>
          <a:p>
            <a:pPr algn="just"/>
            <a:endParaRPr lang="es-MX" sz="17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endParaRPr>
          </a:p>
          <a:p>
            <a:pPr algn="just"/>
            <a:endParaRPr lang="es-MX" sz="17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endParaRPr>
          </a:p>
          <a:p>
            <a:pPr algn="just"/>
            <a:endParaRPr lang="es-MX" sz="17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endParaRPr>
          </a:p>
          <a:p>
            <a:pPr algn="just"/>
            <a:endParaRPr lang="es-MX" sz="17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endParaRPr>
          </a:p>
          <a:p>
            <a:pPr algn="just"/>
            <a:r>
              <a:rPr lang="es-MX"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IV. No podrán ser objeto de consulta popular la restricción de los derechos humanos reconocidos por la Constitución Federal y la del Estado; los principios consagrados en el artículo 1º de la Constitución local; las reformas a la Constitución Política del Estado y a las leyes locales, que deriven de reformas o adiciones a la Constitución Política de los Estados Unidos Mexicanos; la materia electoral; y las leyes o disposiciones de carácter tributario o fiscal. El Tribunal Superior de Justicia del Estado resolverá, previo a la convocatoria que realicen el Congreso o los ayuntamientos, sobre la constitucionalidad de la materia de la consulta.</a:t>
            </a:r>
          </a:p>
          <a:p>
            <a:pPr algn="just"/>
            <a:endParaRPr lang="es-MX"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endParaRPr>
          </a:p>
          <a:p>
            <a:pPr algn="just"/>
            <a:endParaRPr lang="es-MX" dirty="0">
              <a:latin typeface="Mongolian Baiti" panose="03000500000000000000" pitchFamily="66" charset="0"/>
              <a:cs typeface="Mongolian Baiti" panose="03000500000000000000" pitchFamily="66" charset="0"/>
            </a:endParaRPr>
          </a:p>
        </p:txBody>
      </p:sp>
      <p:pic>
        <p:nvPicPr>
          <p:cNvPr id="3" name="Imagen 2"/>
          <p:cNvPicPr>
            <a:picLocks noChangeAspect="1"/>
          </p:cNvPicPr>
          <p:nvPr/>
        </p:nvPicPr>
        <p:blipFill>
          <a:blip r:embed="rId4"/>
          <a:stretch>
            <a:fillRect/>
          </a:stretch>
        </p:blipFill>
        <p:spPr>
          <a:xfrm>
            <a:off x="3818964" y="1678194"/>
            <a:ext cx="4389120" cy="2022439"/>
          </a:xfrm>
          <a:prstGeom prst="rect">
            <a:avLst/>
          </a:prstGeom>
        </p:spPr>
      </p:pic>
    </p:spTree>
    <p:extLst>
      <p:ext uri="{BB962C8B-B14F-4D97-AF65-F5344CB8AC3E}">
        <p14:creationId xmlns:p14="http://schemas.microsoft.com/office/powerpoint/2010/main" val="843641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765544" y="861538"/>
            <a:ext cx="10558131" cy="923330"/>
          </a:xfrm>
          <a:prstGeom prst="rect">
            <a:avLst/>
          </a:prstGeom>
        </p:spPr>
        <p:txBody>
          <a:bodyPr wrap="square">
            <a:spAutoFit/>
          </a:bodyPr>
          <a:lstStyle/>
          <a:p>
            <a:pPr algn="just"/>
            <a:r>
              <a:rPr lang="es-MX"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V. El Instituto Electoral y de Participación Ciudadana tendrá a su cargo la verificación del requisito establecido en el </a:t>
            </a:r>
            <a:r>
              <a:rPr lang="es-MX" dirty="0">
                <a:solidFill>
                  <a:srgbClr val="7E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inciso c) del párrafo primero de la fracción I del presente artículo</a:t>
            </a:r>
            <a:r>
              <a:rPr lang="es-MX"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 así como la organización, desarrollo, cómputo y declaración de resultados de la consulta.</a:t>
            </a:r>
          </a:p>
        </p:txBody>
      </p:sp>
      <p:pic>
        <p:nvPicPr>
          <p:cNvPr id="3" name="Imagen 2"/>
          <p:cNvPicPr>
            <a:picLocks noChangeAspect="1"/>
          </p:cNvPicPr>
          <p:nvPr/>
        </p:nvPicPr>
        <p:blipFill>
          <a:blip r:embed="rId4"/>
          <a:stretch>
            <a:fillRect/>
          </a:stretch>
        </p:blipFill>
        <p:spPr>
          <a:xfrm>
            <a:off x="3602063" y="2302446"/>
            <a:ext cx="5271247" cy="2253111"/>
          </a:xfrm>
          <a:prstGeom prst="rect">
            <a:avLst/>
          </a:prstGeom>
        </p:spPr>
      </p:pic>
    </p:spTree>
    <p:extLst>
      <p:ext uri="{BB962C8B-B14F-4D97-AF65-F5344CB8AC3E}">
        <p14:creationId xmlns:p14="http://schemas.microsoft.com/office/powerpoint/2010/main" val="1840628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974985" y="3627554"/>
            <a:ext cx="6824311" cy="923330"/>
          </a:xfrm>
          <a:prstGeom prst="rect">
            <a:avLst/>
          </a:prstGeom>
        </p:spPr>
        <p:txBody>
          <a:bodyPr wrap="square">
            <a:spAutoFit/>
          </a:bodyPr>
          <a:lstStyle/>
          <a:p>
            <a:pPr algn="just"/>
            <a:r>
              <a:rPr lang="es-MX" dirty="0">
                <a:latin typeface="Mongolian Baiti" panose="03000500000000000000" pitchFamily="66" charset="0"/>
                <a:cs typeface="Mongolian Baiti" panose="03000500000000000000" pitchFamily="66" charset="0"/>
              </a:rPr>
              <a:t>VII. Las resoluciones del Instituto Electoral y de Participación Ciudadana podrán ser impugnadas en los términos de lo dispuesto en el Apartado D del artículo 9 de esta Constitución. </a:t>
            </a:r>
          </a:p>
        </p:txBody>
      </p:sp>
      <p:pic>
        <p:nvPicPr>
          <p:cNvPr id="3" name="Imagen 2"/>
          <p:cNvPicPr>
            <a:picLocks noChangeAspect="1"/>
          </p:cNvPicPr>
          <p:nvPr/>
        </p:nvPicPr>
        <p:blipFill>
          <a:blip r:embed="rId4"/>
          <a:stretch>
            <a:fillRect/>
          </a:stretch>
        </p:blipFill>
        <p:spPr>
          <a:xfrm>
            <a:off x="849855" y="1078039"/>
            <a:ext cx="3625327" cy="1754327"/>
          </a:xfrm>
          <a:prstGeom prst="rect">
            <a:avLst/>
          </a:prstGeom>
        </p:spPr>
      </p:pic>
      <p:sp>
        <p:nvSpPr>
          <p:cNvPr id="5" name="Rectángulo 4"/>
          <p:cNvSpPr/>
          <p:nvPr/>
        </p:nvSpPr>
        <p:spPr>
          <a:xfrm>
            <a:off x="4561243" y="1078040"/>
            <a:ext cx="7100047" cy="1508105"/>
          </a:xfrm>
          <a:prstGeom prst="rect">
            <a:avLst/>
          </a:prstGeom>
        </p:spPr>
        <p:txBody>
          <a:bodyPr wrap="square">
            <a:spAutoFit/>
          </a:bodyPr>
          <a:lstStyle/>
          <a:p>
            <a:pPr algn="just"/>
            <a:r>
              <a:rPr lang="es-MX" sz="2000" dirty="0">
                <a:latin typeface="Mongolian Baiti" panose="03000500000000000000" pitchFamily="66" charset="0"/>
                <a:cs typeface="Mongolian Baiti" panose="03000500000000000000" pitchFamily="66" charset="0"/>
              </a:rPr>
              <a:t>VI. </a:t>
            </a:r>
            <a:r>
              <a:rPr lang="es-MX" dirty="0">
                <a:latin typeface="Mongolian Baiti" panose="03000500000000000000" pitchFamily="66" charset="0"/>
                <a:cs typeface="Mongolian Baiti" panose="03000500000000000000" pitchFamily="66" charset="0"/>
              </a:rPr>
              <a:t>La </a:t>
            </a:r>
            <a:r>
              <a:rPr lang="es-MX" b="1" dirty="0">
                <a:latin typeface="Mongolian Baiti" panose="03000500000000000000" pitchFamily="66" charset="0"/>
                <a:cs typeface="Mongolian Baiti" panose="03000500000000000000" pitchFamily="66" charset="0"/>
              </a:rPr>
              <a:t>consulta popular </a:t>
            </a:r>
            <a:r>
              <a:rPr lang="es-MX" dirty="0">
                <a:latin typeface="Mongolian Baiti" panose="03000500000000000000" pitchFamily="66" charset="0"/>
                <a:cs typeface="Mongolian Baiti" panose="03000500000000000000" pitchFamily="66" charset="0"/>
              </a:rPr>
              <a:t>se realizará el mismo día de la jornada electoral estatal. Cuando sea convocada por el Congreso a petición de sus integrantes o convocada por un ayuntamiento, se realizará a la mitad del período constitucional que corresponda, conforme a los requisitos y procedimiento que señale la ley secundaria. </a:t>
            </a:r>
          </a:p>
        </p:txBody>
      </p:sp>
      <p:pic>
        <p:nvPicPr>
          <p:cNvPr id="6" name="Imagen 5"/>
          <p:cNvPicPr>
            <a:picLocks noChangeAspect="1"/>
          </p:cNvPicPr>
          <p:nvPr/>
        </p:nvPicPr>
        <p:blipFill>
          <a:blip r:embed="rId5"/>
          <a:stretch>
            <a:fillRect/>
          </a:stretch>
        </p:blipFill>
        <p:spPr>
          <a:xfrm>
            <a:off x="8161093" y="3013654"/>
            <a:ext cx="3500199" cy="2143125"/>
          </a:xfrm>
          <a:prstGeom prst="rect">
            <a:avLst/>
          </a:prstGeom>
        </p:spPr>
      </p:pic>
    </p:spTree>
    <p:extLst>
      <p:ext uri="{BB962C8B-B14F-4D97-AF65-F5344CB8AC3E}">
        <p14:creationId xmlns:p14="http://schemas.microsoft.com/office/powerpoint/2010/main" val="10479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0" y="2"/>
            <a:ext cx="12192000" cy="6857999"/>
          </a:xfrm>
          <a:prstGeom prst="rect">
            <a:avLst/>
          </a:prstGeom>
        </p:spPr>
      </p:pic>
      <p:sp>
        <p:nvSpPr>
          <p:cNvPr id="2" name="Rectángulo 1"/>
          <p:cNvSpPr/>
          <p:nvPr/>
        </p:nvSpPr>
        <p:spPr>
          <a:xfrm>
            <a:off x="502025" y="2541122"/>
            <a:ext cx="11187953" cy="2585323"/>
          </a:xfrm>
          <a:prstGeom prst="rect">
            <a:avLst/>
          </a:prstGeom>
        </p:spPr>
        <p:txBody>
          <a:bodyPr wrap="square">
            <a:spAutoFit/>
          </a:bodyPr>
          <a:lstStyle/>
          <a:p>
            <a:pPr algn="just"/>
            <a:r>
              <a:rPr lang="es-MX" dirty="0">
                <a:latin typeface="Mongolian Baiti" panose="03000500000000000000" pitchFamily="66" charset="0"/>
                <a:cs typeface="Mongolian Baiti" panose="03000500000000000000" pitchFamily="66" charset="0"/>
              </a:rPr>
              <a:t>El referéndum o referendo es un procedimiento jurídico por el que se someten al voto popular leyes, o actos administrativos para su ratificación.1​</a:t>
            </a:r>
          </a:p>
          <a:p>
            <a:pPr algn="just"/>
            <a:endParaRPr lang="es-MX" dirty="0">
              <a:latin typeface="Mongolian Baiti" panose="03000500000000000000" pitchFamily="66" charset="0"/>
              <a:cs typeface="Mongolian Baiti" panose="03000500000000000000" pitchFamily="66" charset="0"/>
            </a:endParaRPr>
          </a:p>
          <a:p>
            <a:pPr algn="just"/>
            <a:r>
              <a:rPr lang="es-MX" dirty="0">
                <a:latin typeface="Mongolian Baiti" panose="03000500000000000000" pitchFamily="66" charset="0"/>
                <a:cs typeface="Mongolian Baiti" panose="03000500000000000000" pitchFamily="66" charset="0"/>
              </a:rPr>
              <a:t>Es el mecanismo de democracia directa por antonomasia y en la actualidad también complementa el régimen de democracia participativa, potenciando la intervención directa del cuerpo electoral.</a:t>
            </a:r>
          </a:p>
          <a:p>
            <a:pPr algn="just"/>
            <a:endParaRPr lang="es-MX" dirty="0">
              <a:latin typeface="Mongolian Baiti" panose="03000500000000000000" pitchFamily="66" charset="0"/>
              <a:cs typeface="Mongolian Baiti" panose="03000500000000000000" pitchFamily="66" charset="0"/>
            </a:endParaRPr>
          </a:p>
          <a:p>
            <a:pPr algn="just"/>
            <a:r>
              <a:rPr lang="es-MX" dirty="0">
                <a:latin typeface="Mongolian Baiti" panose="03000500000000000000" pitchFamily="66" charset="0"/>
                <a:cs typeface="Mongolian Baiti" panose="03000500000000000000" pitchFamily="66" charset="0"/>
              </a:rPr>
              <a:t>Se trata de un procedimiento para tomar decisiones por el cual los ciudadanos ejercen el derecho de sufragio para decidir acerca de una decisión de resolución mediante la expresión de su acuerdo o desacuerdo. Para llegar al acuerdo tiene que haber la mayoría absoluta entre los votos.</a:t>
            </a:r>
          </a:p>
        </p:txBody>
      </p:sp>
      <p:pic>
        <p:nvPicPr>
          <p:cNvPr id="3" name="Imagen 2"/>
          <p:cNvPicPr>
            <a:picLocks noChangeAspect="1"/>
          </p:cNvPicPr>
          <p:nvPr/>
        </p:nvPicPr>
        <p:blipFill>
          <a:blip r:embed="rId4"/>
          <a:stretch>
            <a:fillRect/>
          </a:stretch>
        </p:blipFill>
        <p:spPr>
          <a:xfrm>
            <a:off x="3377903" y="1108037"/>
            <a:ext cx="4787152" cy="1433083"/>
          </a:xfrm>
          <a:prstGeom prst="rect">
            <a:avLst/>
          </a:prstGeom>
        </p:spPr>
      </p:pic>
      <p:sp>
        <p:nvSpPr>
          <p:cNvPr id="4" name="CuadroTexto 3"/>
          <p:cNvSpPr txBox="1"/>
          <p:nvPr/>
        </p:nvSpPr>
        <p:spPr>
          <a:xfrm>
            <a:off x="3722145" y="645460"/>
            <a:ext cx="4453667" cy="400110"/>
          </a:xfrm>
          <a:prstGeom prst="rect">
            <a:avLst/>
          </a:prstGeom>
          <a:noFill/>
        </p:spPr>
        <p:txBody>
          <a:bodyPr wrap="square" rtlCol="0">
            <a:spAutoFit/>
          </a:bodyPr>
          <a:lstStyle/>
          <a:p>
            <a:pPr algn="ctr"/>
            <a:r>
              <a:rPr lang="es-MX" sz="2000" b="1" dirty="0">
                <a:solidFill>
                  <a:srgbClr val="7E0000"/>
                </a:solidFill>
                <a:latin typeface="Mongolian Baiti" panose="03000500000000000000" pitchFamily="66" charset="0"/>
                <a:cs typeface="Mongolian Baiti" panose="03000500000000000000" pitchFamily="66" charset="0"/>
              </a:rPr>
              <a:t>DEFINICIÓN DE REFERENDUM</a:t>
            </a:r>
          </a:p>
        </p:txBody>
      </p:sp>
    </p:spTree>
    <p:extLst>
      <p:ext uri="{BB962C8B-B14F-4D97-AF65-F5344CB8AC3E}">
        <p14:creationId xmlns:p14="http://schemas.microsoft.com/office/powerpoint/2010/main" val="1177588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713591" y="2828837"/>
            <a:ext cx="10764820" cy="1200329"/>
          </a:xfrm>
          <a:prstGeom prst="rect">
            <a:avLst/>
          </a:prstGeom>
        </p:spPr>
        <p:txBody>
          <a:bodyPr wrap="square">
            <a:spAutoFit/>
          </a:bodyPr>
          <a:lstStyle/>
          <a:p>
            <a:pPr algn="just"/>
            <a:r>
              <a:rPr lang="es-MX" dirty="0">
                <a:latin typeface="Mongolian Baiti" panose="03000500000000000000" pitchFamily="66" charset="0"/>
                <a:cs typeface="Mongolian Baiti" panose="03000500000000000000" pitchFamily="66" charset="0"/>
              </a:rPr>
              <a:t>VIII. Las leyes establecerán lo conducente para hacer efectivo lo dispuesto en el presente artículo,   regulando en forma específica el plebiscito y el referéndum, además de las otras modalidades de participación ciudadana que resulten pertinentes. </a:t>
            </a:r>
          </a:p>
          <a:p>
            <a:pPr algn="just"/>
            <a:r>
              <a:rPr lang="es-MX" dirty="0">
                <a:latin typeface="Mongolian Baiti" panose="03000500000000000000" pitchFamily="66" charset="0"/>
                <a:cs typeface="Mongolian Baiti" panose="03000500000000000000" pitchFamily="66" charset="0"/>
              </a:rPr>
              <a:t> </a:t>
            </a:r>
          </a:p>
        </p:txBody>
      </p:sp>
      <p:pic>
        <p:nvPicPr>
          <p:cNvPr id="5" name="Imagen 4"/>
          <p:cNvPicPr>
            <a:picLocks noChangeAspect="1"/>
          </p:cNvPicPr>
          <p:nvPr/>
        </p:nvPicPr>
        <p:blipFill rotWithShape="1">
          <a:blip r:embed="rId4"/>
          <a:srcRect b="15775"/>
          <a:stretch/>
        </p:blipFill>
        <p:spPr>
          <a:xfrm>
            <a:off x="4098665" y="622152"/>
            <a:ext cx="3539265" cy="1723017"/>
          </a:xfrm>
          <a:prstGeom prst="rect">
            <a:avLst/>
          </a:prstGeom>
        </p:spPr>
      </p:pic>
    </p:spTree>
    <p:extLst>
      <p:ext uri="{BB962C8B-B14F-4D97-AF65-F5344CB8AC3E}">
        <p14:creationId xmlns:p14="http://schemas.microsoft.com/office/powerpoint/2010/main" val="3458284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306593" y="3061976"/>
            <a:ext cx="11618259" cy="2031325"/>
          </a:xfrm>
          <a:prstGeom prst="rect">
            <a:avLst/>
          </a:prstGeom>
        </p:spPr>
        <p:txBody>
          <a:bodyPr wrap="square">
            <a:spAutoFit/>
          </a:bodyPr>
          <a:lstStyle/>
          <a:p>
            <a:pPr algn="just"/>
            <a:r>
              <a:rPr lang="es-MX" dirty="0">
                <a:latin typeface="Mongolian Baiti" panose="03000500000000000000" pitchFamily="66" charset="0"/>
                <a:cs typeface="Mongolian Baiti" panose="03000500000000000000" pitchFamily="66" charset="0"/>
              </a:rPr>
              <a:t>La revocación de mandato, revocatoria de mandato o referéndum revocatorio (en inglés, </a:t>
            </a:r>
            <a:r>
              <a:rPr lang="es-MX"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recall election</a:t>
            </a:r>
            <a:r>
              <a:rPr lang="es-MX" dirty="0">
                <a:latin typeface="Mongolian Baiti" panose="03000500000000000000" pitchFamily="66" charset="0"/>
                <a:cs typeface="Mongolian Baiti" panose="03000500000000000000" pitchFamily="66" charset="0"/>
              </a:rPr>
              <a:t>), es un procedimiento por el cual los electores pueden cesar de su cargo público a un funcionario electo, antes del término de su respectivo periodo, mediante votación directa.</a:t>
            </a:r>
          </a:p>
          <a:p>
            <a:pPr algn="just"/>
            <a:endParaRPr lang="es-MX" dirty="0">
              <a:latin typeface="Mongolian Baiti" panose="03000500000000000000" pitchFamily="66" charset="0"/>
              <a:cs typeface="Mongolian Baiti" panose="03000500000000000000" pitchFamily="66" charset="0"/>
            </a:endParaRPr>
          </a:p>
          <a:p>
            <a:pPr algn="just"/>
            <a:r>
              <a:rPr lang="es-MX" dirty="0">
                <a:latin typeface="Mongolian Baiti" panose="03000500000000000000" pitchFamily="66" charset="0"/>
                <a:cs typeface="Mongolian Baiti" panose="03000500000000000000" pitchFamily="66" charset="0"/>
              </a:rPr>
              <a:t>A través de este procedimiento los ciudadanos pueden dar por terminado el mandato que le han conferido a una autoridad electa, como un presidente, un gobernador o alcalde, cuyo fundamento sería el principio de soberanía popular. Es un mecanismo de interrupción o término anticipado del mandato popular.</a:t>
            </a:r>
          </a:p>
        </p:txBody>
      </p:sp>
      <p:sp>
        <p:nvSpPr>
          <p:cNvPr id="3" name="CuadroTexto 2"/>
          <p:cNvSpPr txBox="1"/>
          <p:nvPr/>
        </p:nvSpPr>
        <p:spPr>
          <a:xfrm>
            <a:off x="3098203" y="430306"/>
            <a:ext cx="6088829" cy="369332"/>
          </a:xfrm>
          <a:prstGeom prst="rect">
            <a:avLst/>
          </a:prstGeom>
          <a:noFill/>
        </p:spPr>
        <p:txBody>
          <a:bodyPr wrap="square" rtlCol="0">
            <a:spAutoFit/>
          </a:bodyPr>
          <a:lstStyle/>
          <a:p>
            <a:pPr algn="ctr"/>
            <a:r>
              <a:rPr lang="es-MX" b="1" dirty="0">
                <a:solidFill>
                  <a:srgbClr val="7E0000"/>
                </a:solidFill>
                <a:latin typeface="Mongolian Baiti" panose="03000500000000000000" pitchFamily="66" charset="0"/>
                <a:cs typeface="Mongolian Baiti" panose="03000500000000000000" pitchFamily="66" charset="0"/>
              </a:rPr>
              <a:t>DEFINICION DE REVOCATORIA DE MANDATO</a:t>
            </a:r>
          </a:p>
        </p:txBody>
      </p:sp>
      <p:pic>
        <p:nvPicPr>
          <p:cNvPr id="6" name="Imagen 5"/>
          <p:cNvPicPr>
            <a:picLocks noChangeAspect="1"/>
          </p:cNvPicPr>
          <p:nvPr/>
        </p:nvPicPr>
        <p:blipFill rotWithShape="1">
          <a:blip r:embed="rId4"/>
          <a:srcRect l="14106" r="12000"/>
          <a:stretch/>
        </p:blipFill>
        <p:spPr>
          <a:xfrm>
            <a:off x="3754421" y="925159"/>
            <a:ext cx="4722607" cy="2011296"/>
          </a:xfrm>
          <a:prstGeom prst="rect">
            <a:avLst/>
          </a:prstGeom>
        </p:spPr>
      </p:pic>
    </p:spTree>
    <p:extLst>
      <p:ext uri="{BB962C8B-B14F-4D97-AF65-F5344CB8AC3E}">
        <p14:creationId xmlns:p14="http://schemas.microsoft.com/office/powerpoint/2010/main" val="2374970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3" name="Rectángulo 2"/>
          <p:cNvSpPr/>
          <p:nvPr/>
        </p:nvSpPr>
        <p:spPr>
          <a:xfrm>
            <a:off x="429127" y="481757"/>
            <a:ext cx="11333747" cy="2800767"/>
          </a:xfrm>
          <a:prstGeom prst="rect">
            <a:avLst/>
          </a:prstGeom>
        </p:spPr>
        <p:txBody>
          <a:bodyPr wrap="square">
            <a:spAutoFit/>
          </a:bodyPr>
          <a:lstStyle/>
          <a:p>
            <a:pPr algn="ctr"/>
            <a:r>
              <a:rPr lang="es-MX" sz="2000" b="1" dirty="0">
                <a:solidFill>
                  <a:srgbClr val="7E0000"/>
                </a:solidFill>
                <a:latin typeface="Mongolian Baiti" panose="03000500000000000000" pitchFamily="66" charset="0"/>
                <a:cs typeface="Mongolian Baiti" panose="03000500000000000000" pitchFamily="66" charset="0"/>
              </a:rPr>
              <a:t>Artículo 33 </a:t>
            </a:r>
          </a:p>
          <a:p>
            <a:pPr algn="ctr"/>
            <a:r>
              <a:rPr lang="es-MX" sz="2000" b="1" dirty="0">
                <a:solidFill>
                  <a:srgbClr val="7E0000"/>
                </a:solidFill>
                <a:latin typeface="Mongolian Baiti" panose="03000500000000000000" pitchFamily="66" charset="0"/>
                <a:cs typeface="Mongolian Baiti" panose="03000500000000000000" pitchFamily="66" charset="0"/>
              </a:rPr>
              <a:t>El derecho de iniciar las leyes o decretos corresponde:</a:t>
            </a:r>
          </a:p>
          <a:p>
            <a:endParaRPr lang="es-MX" sz="2800" b="1" dirty="0">
              <a:solidFill>
                <a:srgbClr val="7E0000"/>
              </a:solidFill>
              <a:latin typeface="Mongolian Baiti" panose="03000500000000000000" pitchFamily="66" charset="0"/>
              <a:cs typeface="Mongolian Baiti" panose="03000500000000000000" pitchFamily="66" charset="0"/>
            </a:endParaRPr>
          </a:p>
          <a:p>
            <a:pPr algn="just"/>
            <a:r>
              <a:rPr lang="es-MX"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I.</a:t>
            </a:r>
            <a:r>
              <a:rPr lang="es-MX" dirty="0">
                <a:latin typeface="Mongolian Baiti" panose="03000500000000000000" pitchFamily="66" charset="0"/>
                <a:cs typeface="Mongolian Baiti" panose="03000500000000000000" pitchFamily="66" charset="0"/>
              </a:rPr>
              <a:t>- Al Gobernador del Estado;</a:t>
            </a:r>
          </a:p>
          <a:p>
            <a:pPr algn="just"/>
            <a:r>
              <a:rPr lang="es-MX"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II</a:t>
            </a:r>
            <a:r>
              <a:rPr lang="es-MX" dirty="0">
                <a:latin typeface="Mongolian Baiti" panose="03000500000000000000" pitchFamily="66" charset="0"/>
                <a:cs typeface="Mongolian Baiti" panose="03000500000000000000" pitchFamily="66" charset="0"/>
              </a:rPr>
              <a:t>.- A los Diputados;</a:t>
            </a:r>
          </a:p>
          <a:p>
            <a:pPr algn="just"/>
            <a:r>
              <a:rPr lang="es-MX"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III. </a:t>
            </a:r>
            <a:r>
              <a:rPr lang="es-MX" dirty="0">
                <a:latin typeface="Mongolian Baiti" panose="03000500000000000000" pitchFamily="66" charset="0"/>
                <a:cs typeface="Mongolian Baiti" panose="03000500000000000000" pitchFamily="66" charset="0"/>
              </a:rPr>
              <a:t>Al Poder Judicial del Estado, por conducto del Tribunal Superior de Justicia, en asuntos de su Ramo</a:t>
            </a:r>
          </a:p>
          <a:p>
            <a:pPr algn="just"/>
            <a:r>
              <a:rPr lang="es-MX"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IV.</a:t>
            </a:r>
            <a:r>
              <a:rPr lang="es-MX" dirty="0">
                <a:latin typeface="Mongolian Baiti" panose="03000500000000000000" pitchFamily="66" charset="0"/>
                <a:cs typeface="Mongolian Baiti" panose="03000500000000000000" pitchFamily="66" charset="0"/>
              </a:rPr>
              <a:t> A los Ayuntamientos en asuntos del Ramo Municipal; Constitución Política del Estado Libre y Soberano de Tabasco</a:t>
            </a:r>
          </a:p>
          <a:p>
            <a:pPr algn="just"/>
            <a:r>
              <a:rPr lang="es-MX" b="1" dirty="0">
                <a:solidFill>
                  <a:srgbClr val="7E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V. A los ciudadanos en un número equivalente, por lo menos, al cero punto trece por ciento de la lista nominal</a:t>
            </a:r>
          </a:p>
          <a:p>
            <a:pPr algn="just"/>
            <a:r>
              <a:rPr lang="es-MX" b="1" dirty="0">
                <a:solidFill>
                  <a:srgbClr val="7E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de electores, en los términos que señalen las leyes.</a:t>
            </a:r>
          </a:p>
        </p:txBody>
      </p:sp>
      <p:pic>
        <p:nvPicPr>
          <p:cNvPr id="2" name="Imagen 1"/>
          <p:cNvPicPr>
            <a:picLocks noChangeAspect="1"/>
          </p:cNvPicPr>
          <p:nvPr/>
        </p:nvPicPr>
        <p:blipFill>
          <a:blip r:embed="rId4"/>
          <a:stretch>
            <a:fillRect/>
          </a:stretch>
        </p:blipFill>
        <p:spPr>
          <a:xfrm>
            <a:off x="7888225" y="4815566"/>
            <a:ext cx="4139543" cy="286537"/>
          </a:xfrm>
          <a:prstGeom prst="rect">
            <a:avLst/>
          </a:prstGeom>
        </p:spPr>
      </p:pic>
      <p:pic>
        <p:nvPicPr>
          <p:cNvPr id="5" name="Imagen 4"/>
          <p:cNvPicPr>
            <a:picLocks noChangeAspect="1"/>
          </p:cNvPicPr>
          <p:nvPr/>
        </p:nvPicPr>
        <p:blipFill>
          <a:blip r:embed="rId5"/>
          <a:stretch>
            <a:fillRect/>
          </a:stretch>
        </p:blipFill>
        <p:spPr>
          <a:xfrm>
            <a:off x="4163210" y="3501645"/>
            <a:ext cx="3560780" cy="1466643"/>
          </a:xfrm>
          <a:prstGeom prst="rect">
            <a:avLst/>
          </a:prstGeom>
        </p:spPr>
      </p:pic>
    </p:spTree>
    <p:extLst>
      <p:ext uri="{BB962C8B-B14F-4D97-AF65-F5344CB8AC3E}">
        <p14:creationId xmlns:p14="http://schemas.microsoft.com/office/powerpoint/2010/main" val="4218648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362954" y="75625"/>
            <a:ext cx="11466095" cy="3508653"/>
          </a:xfrm>
          <a:prstGeom prst="rect">
            <a:avLst/>
          </a:prstGeom>
        </p:spPr>
        <p:txBody>
          <a:bodyPr wrap="square">
            <a:spAutoFit/>
          </a:bodyPr>
          <a:lstStyle/>
          <a:p>
            <a:pPr algn="ctr"/>
            <a:r>
              <a:rPr lang="es-MX" dirty="0">
                <a:latin typeface="Mongolian Baiti" panose="03000500000000000000" pitchFamily="66" charset="0"/>
                <a:cs typeface="Mongolian Baiti" panose="03000500000000000000" pitchFamily="66" charset="0"/>
              </a:rPr>
              <a:t> </a:t>
            </a:r>
            <a:r>
              <a:rPr lang="es-MX" sz="2000" b="1" dirty="0">
                <a:solidFill>
                  <a:srgbClr val="7E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La Iniciativa Popular</a:t>
            </a:r>
          </a:p>
          <a:p>
            <a:pPr algn="ctr"/>
            <a:endParaRPr lang="es-MX" sz="2000" b="1" dirty="0">
              <a:solidFill>
                <a:srgbClr val="7E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endParaRPr>
          </a:p>
          <a:p>
            <a:pPr algn="ctr"/>
            <a:endParaRPr lang="es-MX" sz="2800" b="1" dirty="0">
              <a:solidFill>
                <a:srgbClr val="7E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endParaRPr>
          </a:p>
          <a:p>
            <a:pPr algn="ctr"/>
            <a:endParaRPr lang="es-MX" sz="2800" dirty="0">
              <a:solidFill>
                <a:srgbClr val="7E0000"/>
              </a:solidFill>
              <a:latin typeface="Mongolian Baiti" panose="03000500000000000000" pitchFamily="66" charset="0"/>
              <a:cs typeface="Mongolian Baiti" panose="03000500000000000000" pitchFamily="66" charset="0"/>
            </a:endParaRPr>
          </a:p>
          <a:p>
            <a:pPr algn="just"/>
            <a:r>
              <a:rPr lang="es-MX" dirty="0">
                <a:latin typeface="Mongolian Baiti" panose="03000500000000000000" pitchFamily="66" charset="0"/>
                <a:cs typeface="Mongolian Baiti" panose="03000500000000000000" pitchFamily="66" charset="0"/>
              </a:rPr>
              <a:t>Es el instrumento por medio del cual los ciudadanos del Estado, podrán presentar al Congreso local, al titular del Poder Ejecutivo o a los Ayuntamientos, iniciativas de leyes, decretos, reglamentos y acuerdos, según se trate, en los términos que se establecen en esta Constitución y en las leyes secundarias. La autoridad ante la que se promueva la iniciativa popular, deberá iniciar el trámite correspondiente en un plazo no mayor de treinta días hábiles, contados a partir de su presentación.</a:t>
            </a:r>
          </a:p>
          <a:p>
            <a:pPr algn="just"/>
            <a:r>
              <a:rPr lang="es-MX" dirty="0">
                <a:latin typeface="Mongolian Baiti" panose="03000500000000000000" pitchFamily="66" charset="0"/>
                <a:cs typeface="Mongolian Baiti" panose="03000500000000000000" pitchFamily="66" charset="0"/>
              </a:rPr>
              <a:t>La Iniciativa popular deberá ser suscrita por al menos el diez por ciento de los ciudadanos que aparezcan en la Lista Nominal del Estado o de los Municipios, según sea el caso. La autoridad electoral validará en los términos que la ley señale tal circunstancia.</a:t>
            </a:r>
          </a:p>
        </p:txBody>
      </p:sp>
      <p:pic>
        <p:nvPicPr>
          <p:cNvPr id="3" name="Imagen 2"/>
          <p:cNvPicPr>
            <a:picLocks noChangeAspect="1"/>
          </p:cNvPicPr>
          <p:nvPr/>
        </p:nvPicPr>
        <p:blipFill>
          <a:blip r:embed="rId4"/>
          <a:stretch>
            <a:fillRect/>
          </a:stretch>
        </p:blipFill>
        <p:spPr>
          <a:xfrm>
            <a:off x="4625787" y="550772"/>
            <a:ext cx="3012143" cy="1033481"/>
          </a:xfrm>
          <a:prstGeom prst="rect">
            <a:avLst/>
          </a:prstGeom>
        </p:spPr>
      </p:pic>
      <p:sp>
        <p:nvSpPr>
          <p:cNvPr id="5" name="Rectángulo 4"/>
          <p:cNvSpPr/>
          <p:nvPr/>
        </p:nvSpPr>
        <p:spPr>
          <a:xfrm>
            <a:off x="3725733" y="4036399"/>
            <a:ext cx="8103315" cy="1200329"/>
          </a:xfrm>
          <a:prstGeom prst="rect">
            <a:avLst/>
          </a:prstGeom>
        </p:spPr>
        <p:txBody>
          <a:bodyPr wrap="square">
            <a:spAutoFit/>
          </a:bodyPr>
          <a:lstStyle/>
          <a:p>
            <a:pPr algn="just"/>
            <a:r>
              <a:rPr lang="es-MX"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No podrán ser objeto de iniciativa popular las materias señaladas por esta Constitución para el caso de improcedencia del Referéndum.</a:t>
            </a:r>
          </a:p>
          <a:p>
            <a:pPr algn="just"/>
            <a:r>
              <a:rPr lang="es-MX" dirty="0">
                <a:latin typeface="Mongolian Baiti" panose="03000500000000000000" pitchFamily="66" charset="0"/>
                <a:cs typeface="Mongolian Baiti" panose="03000500000000000000" pitchFamily="66" charset="0"/>
              </a:rPr>
              <a:t>V. En la ley secundaria se establecerán las normas para la procedencia, aplicación y ejecución del referéndum, plebiscito e iniciativa popular. </a:t>
            </a:r>
          </a:p>
        </p:txBody>
      </p:sp>
      <p:pic>
        <p:nvPicPr>
          <p:cNvPr id="6" name="Imagen 5"/>
          <p:cNvPicPr>
            <a:picLocks noChangeAspect="1"/>
          </p:cNvPicPr>
          <p:nvPr/>
        </p:nvPicPr>
        <p:blipFill rotWithShape="1">
          <a:blip r:embed="rId5"/>
          <a:srcRect l="13372" r="10362"/>
          <a:stretch/>
        </p:blipFill>
        <p:spPr>
          <a:xfrm>
            <a:off x="451822" y="4107498"/>
            <a:ext cx="3044415" cy="1140631"/>
          </a:xfrm>
          <a:prstGeom prst="rect">
            <a:avLst/>
          </a:prstGeom>
        </p:spPr>
      </p:pic>
    </p:spTree>
    <p:extLst>
      <p:ext uri="{BB962C8B-B14F-4D97-AF65-F5344CB8AC3E}">
        <p14:creationId xmlns:p14="http://schemas.microsoft.com/office/powerpoint/2010/main" val="2253561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4755"/>
            <a:ext cx="12192000" cy="6858000"/>
          </a:xfrm>
          <a:prstGeom prst="rect">
            <a:avLst/>
          </a:prstGeom>
        </p:spPr>
      </p:pic>
      <p:sp>
        <p:nvSpPr>
          <p:cNvPr id="3" name="Rectángulo 2"/>
          <p:cNvSpPr/>
          <p:nvPr/>
        </p:nvSpPr>
        <p:spPr>
          <a:xfrm>
            <a:off x="482538" y="2400228"/>
            <a:ext cx="11466095" cy="2862322"/>
          </a:xfrm>
          <a:prstGeom prst="rect">
            <a:avLst/>
          </a:prstGeom>
        </p:spPr>
        <p:txBody>
          <a:bodyPr wrap="square">
            <a:spAutoFit/>
          </a:bodyPr>
          <a:lstStyle/>
          <a:p>
            <a:pPr algn="just"/>
            <a:r>
              <a:rPr lang="es-MX" dirty="0">
                <a:latin typeface="Mongolian Baiti" panose="03000500000000000000" pitchFamily="66" charset="0"/>
                <a:cs typeface="Mongolian Baiti" panose="03000500000000000000" pitchFamily="66" charset="0"/>
              </a:rPr>
              <a:t>Los mecanismos del primer tipo comprenden, entre otros, </a:t>
            </a:r>
            <a:r>
              <a:rPr lang="es-MX" b="1" dirty="0">
                <a:solidFill>
                  <a:srgbClr val="7E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el plebiscito, el referendo, la consulta popular, la iniciativa legislativa y la revocación del mandato. </a:t>
            </a:r>
          </a:p>
          <a:p>
            <a:pPr marL="285744" indent="-285744" algn="just">
              <a:buFont typeface="Arial" panose="020B0604020202020204" pitchFamily="34" charset="0"/>
              <a:buChar char="•"/>
            </a:pPr>
            <a:r>
              <a:rPr lang="es-MX" dirty="0">
                <a:latin typeface="Mongolian Baiti" panose="03000500000000000000" pitchFamily="66" charset="0"/>
                <a:cs typeface="Mongolian Baiti" panose="03000500000000000000" pitchFamily="66" charset="0"/>
              </a:rPr>
              <a:t>El plebiscito tiene la peculiaridad de ser una  institución a través de la cual a los ciudadanos se le somete a consulta determinados actos de gobierno de contenido administrativo o incluso decisiones de gobierno de contenido político, no legislativo, con el objeto de que manifiesten su aprobación o rechazo de dichos actos o decisiones. </a:t>
            </a:r>
          </a:p>
          <a:p>
            <a:pPr marL="285744" indent="-285744" algn="just">
              <a:buFont typeface="Arial" panose="020B0604020202020204" pitchFamily="34" charset="0"/>
              <a:buChar char="•"/>
            </a:pPr>
            <a:r>
              <a:rPr lang="es-MX" dirty="0">
                <a:latin typeface="Mongolian Baiti" panose="03000500000000000000" pitchFamily="66" charset="0"/>
                <a:cs typeface="Mongolian Baiti" panose="03000500000000000000" pitchFamily="66" charset="0"/>
              </a:rPr>
              <a:t> El referendo alude al derecho que tiene un cuerpo electoral, identificado particularmente como el pueblo, para aprobar o refrendar un texto constitucional o legal, previamente establecido por los órganos formales de un Estado, de tal forma que se refuerza la norma jurídica ratificada, confiriéndole un agregado de legitimidad al contar con la expresa y libre aprobación de los ciudadanos.</a:t>
            </a:r>
          </a:p>
          <a:p>
            <a:pPr algn="just"/>
            <a:endParaRPr lang="es-MX" dirty="0"/>
          </a:p>
        </p:txBody>
      </p:sp>
      <p:pic>
        <p:nvPicPr>
          <p:cNvPr id="5" name="Imagen 4"/>
          <p:cNvPicPr>
            <a:picLocks noChangeAspect="1"/>
          </p:cNvPicPr>
          <p:nvPr/>
        </p:nvPicPr>
        <p:blipFill rotWithShape="1">
          <a:blip r:embed="rId4"/>
          <a:srcRect l="9929" t="2307" r="12210" b="17273"/>
          <a:stretch/>
        </p:blipFill>
        <p:spPr>
          <a:xfrm>
            <a:off x="4313816" y="484096"/>
            <a:ext cx="3270325" cy="1753497"/>
          </a:xfrm>
          <a:prstGeom prst="rect">
            <a:avLst/>
          </a:prstGeom>
        </p:spPr>
      </p:pic>
    </p:spTree>
    <p:extLst>
      <p:ext uri="{BB962C8B-B14F-4D97-AF65-F5344CB8AC3E}">
        <p14:creationId xmlns:p14="http://schemas.microsoft.com/office/powerpoint/2010/main" val="258805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21515" y="2"/>
            <a:ext cx="12192000" cy="6857999"/>
          </a:xfrm>
          <a:prstGeom prst="rect">
            <a:avLst/>
          </a:prstGeom>
        </p:spPr>
      </p:pic>
      <p:sp>
        <p:nvSpPr>
          <p:cNvPr id="6" name="CuadroTexto 5"/>
          <p:cNvSpPr txBox="1"/>
          <p:nvPr/>
        </p:nvSpPr>
        <p:spPr>
          <a:xfrm>
            <a:off x="3399416" y="430307"/>
            <a:ext cx="5830645" cy="400110"/>
          </a:xfrm>
          <a:prstGeom prst="rect">
            <a:avLst/>
          </a:prstGeom>
          <a:noFill/>
        </p:spPr>
        <p:txBody>
          <a:bodyPr wrap="square" rtlCol="0">
            <a:spAutoFit/>
          </a:bodyPr>
          <a:lstStyle/>
          <a:p>
            <a:r>
              <a:rPr lang="es-MX" sz="2000" b="1" dirty="0">
                <a:solidFill>
                  <a:srgbClr val="7E0000"/>
                </a:solidFill>
                <a:latin typeface="Mongolian Baiti" panose="03000500000000000000" pitchFamily="66" charset="0"/>
                <a:cs typeface="Mongolian Baiti" panose="03000500000000000000" pitchFamily="66" charset="0"/>
              </a:rPr>
              <a:t>DEFINICIÓN DE DEMOCRACIA DIRECTA</a:t>
            </a:r>
          </a:p>
        </p:txBody>
      </p:sp>
      <p:sp>
        <p:nvSpPr>
          <p:cNvPr id="7" name="Rectángulo 6"/>
          <p:cNvSpPr/>
          <p:nvPr/>
        </p:nvSpPr>
        <p:spPr>
          <a:xfrm>
            <a:off x="351287" y="981886"/>
            <a:ext cx="5254856" cy="2862322"/>
          </a:xfrm>
          <a:prstGeom prst="rect">
            <a:avLst/>
          </a:prstGeom>
        </p:spPr>
        <p:txBody>
          <a:bodyPr wrap="square">
            <a:spAutoFit/>
          </a:bodyPr>
          <a:lstStyle/>
          <a:p>
            <a:pPr algn="just"/>
            <a:endParaRPr lang="es-MX" dirty="0">
              <a:latin typeface="Mongolian Baiti" panose="03000500000000000000" pitchFamily="66" charset="0"/>
              <a:cs typeface="Mongolian Baiti" panose="03000500000000000000" pitchFamily="66" charset="0"/>
            </a:endParaRPr>
          </a:p>
          <a:p>
            <a:pPr algn="just"/>
            <a:r>
              <a:rPr lang="es-MX" dirty="0">
                <a:latin typeface="Mongolian Baiti" panose="03000500000000000000" pitchFamily="66" charset="0"/>
                <a:cs typeface="Mongolian Baiti" panose="03000500000000000000" pitchFamily="66" charset="0"/>
              </a:rPr>
              <a:t>Debido a la imposibilidad que todos los electores de un país se pueda reunir en tiempo y lugar, la aplicación de la democracia directa en todas las etapas de toma de decisiones no ha tenido aplicación práctica. Por ello la forma común de aplicación es mediante democracia semidirecta, donde se tiene un gobierno representativo y se disponen de mecanismos de democracia directa. Este tipo de democracia es aplicada principalmente en Suiza.</a:t>
            </a:r>
          </a:p>
        </p:txBody>
      </p:sp>
      <p:pic>
        <p:nvPicPr>
          <p:cNvPr id="8" name="Imagen 7"/>
          <p:cNvPicPr>
            <a:picLocks noChangeAspect="1"/>
          </p:cNvPicPr>
          <p:nvPr/>
        </p:nvPicPr>
        <p:blipFill>
          <a:blip r:embed="rId4"/>
          <a:stretch>
            <a:fillRect/>
          </a:stretch>
        </p:blipFill>
        <p:spPr>
          <a:xfrm>
            <a:off x="6825343" y="1110953"/>
            <a:ext cx="4452259" cy="1710379"/>
          </a:xfrm>
          <a:prstGeom prst="rect">
            <a:avLst/>
          </a:prstGeom>
        </p:spPr>
      </p:pic>
      <p:sp>
        <p:nvSpPr>
          <p:cNvPr id="2" name="Rectángulo 1"/>
          <p:cNvSpPr/>
          <p:nvPr/>
        </p:nvSpPr>
        <p:spPr>
          <a:xfrm>
            <a:off x="6117515" y="3101870"/>
            <a:ext cx="6096000" cy="2308324"/>
          </a:xfrm>
          <a:prstGeom prst="rect">
            <a:avLst/>
          </a:prstGeom>
        </p:spPr>
        <p:txBody>
          <a:bodyPr>
            <a:spAutoFit/>
          </a:bodyPr>
          <a:lstStyle/>
          <a:p>
            <a:pPr algn="just"/>
            <a:r>
              <a:rPr lang="es-MX" dirty="0">
                <a:latin typeface="Mongolian Baiti" panose="03000500000000000000" pitchFamily="66" charset="0"/>
                <a:cs typeface="Mongolian Baiti" panose="03000500000000000000" pitchFamily="66" charset="0"/>
              </a:rPr>
              <a:t>La democracia directa, llamada también democracia pura,1​ es una forma de democracia en la cual el poder es ejercido directamente por el pueblo en una asamblea. Dependiendo de las atribuciones de esta asamblea, la ciudadanía podría aprobar o derogar leyes, así como elegir a los funcionarios públicos. La democracia directa se ejercía en la Antigua Grecia, y en la actualidad testimonialmente en la asamblea anual de los ciudadanos de algunos cantones suizos de alta montaña.</a:t>
            </a:r>
          </a:p>
        </p:txBody>
      </p:sp>
    </p:spTree>
    <p:extLst>
      <p:ext uri="{BB962C8B-B14F-4D97-AF65-F5344CB8AC3E}">
        <p14:creationId xmlns:p14="http://schemas.microsoft.com/office/powerpoint/2010/main" val="6635810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459206" y="686560"/>
            <a:ext cx="11273589" cy="2585323"/>
          </a:xfrm>
          <a:prstGeom prst="rect">
            <a:avLst/>
          </a:prstGeom>
        </p:spPr>
        <p:txBody>
          <a:bodyPr wrap="square">
            <a:spAutoFit/>
          </a:bodyPr>
          <a:lstStyle/>
          <a:p>
            <a:pPr marL="285744" indent="-285744" algn="just">
              <a:buFont typeface="Arial" panose="020B0604020202020204" pitchFamily="34" charset="0"/>
              <a:buChar char="•"/>
            </a:pPr>
            <a:r>
              <a:rPr lang="es-MX" b="1" dirty="0">
                <a:solidFill>
                  <a:srgbClr val="7E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La consulta popular </a:t>
            </a:r>
            <a:r>
              <a:rPr lang="es-MX" dirty="0">
                <a:latin typeface="Mongolian Baiti" panose="03000500000000000000" pitchFamily="66" charset="0"/>
                <a:cs typeface="Mongolian Baiti" panose="03000500000000000000" pitchFamily="66" charset="0"/>
              </a:rPr>
              <a:t>se caracteriza por ser un instrumento a través del cual los ciudadanos manifiestan su opinión o propuestas sobre algún tema de interés público relacionado con el ejercicio de las atribuciones de los poderes Ejecutivo y Legislativo del Estado. Dicha institución surge para evitar que las instancias representativas, en particular la legislativa,  monopolicen la </a:t>
            </a:r>
            <a:r>
              <a:rPr lang="es-MX" dirty="0" smtClean="0">
                <a:latin typeface="Mongolian Baiti" panose="03000500000000000000" pitchFamily="66" charset="0"/>
                <a:cs typeface="Mongolian Baiti" panose="03000500000000000000" pitchFamily="66" charset="0"/>
              </a:rPr>
              <a:t>representación </a:t>
            </a:r>
            <a:r>
              <a:rPr lang="es-MX" dirty="0">
                <a:latin typeface="Mongolian Baiti" panose="03000500000000000000" pitchFamily="66" charset="0"/>
                <a:cs typeface="Mongolian Baiti" panose="03000500000000000000" pitchFamily="66" charset="0"/>
              </a:rPr>
              <a:t>y se constituyan en protagonistas exclusivos de la formación de la voluntad del Estado.12 Este mecanismo constituye el género que engloba al plebiscito y referendo, de tal suerte que cada legislación reguladora le </a:t>
            </a:r>
            <a:r>
              <a:rPr lang="es-MX" dirty="0" smtClean="0">
                <a:latin typeface="Mongolian Baiti" panose="03000500000000000000" pitchFamily="66" charset="0"/>
                <a:cs typeface="Mongolian Baiti" panose="03000500000000000000" pitchFamily="66" charset="0"/>
              </a:rPr>
              <a:t>otorga </a:t>
            </a:r>
            <a:r>
              <a:rPr lang="es-MX" dirty="0">
                <a:latin typeface="Mongolian Baiti" panose="03000500000000000000" pitchFamily="66" charset="0"/>
                <a:cs typeface="Mongolian Baiti" panose="03000500000000000000" pitchFamily="66" charset="0"/>
              </a:rPr>
              <a:t>un </a:t>
            </a:r>
            <a:r>
              <a:rPr lang="es-MX" dirty="0" smtClean="0">
                <a:latin typeface="Mongolian Baiti" panose="03000500000000000000" pitchFamily="66" charset="0"/>
                <a:cs typeface="Mongolian Baiti" panose="03000500000000000000" pitchFamily="66" charset="0"/>
              </a:rPr>
              <a:t>tratamiento </a:t>
            </a:r>
            <a:r>
              <a:rPr lang="es-MX" dirty="0">
                <a:latin typeface="Mongolian Baiti" panose="03000500000000000000" pitchFamily="66" charset="0"/>
                <a:cs typeface="Mongolian Baiti" panose="03000500000000000000" pitchFamily="66" charset="0"/>
              </a:rPr>
              <a:t>de acuerdo el objetivo que persiga el tipo de consulta. De esta forma, la consulta popular, plebiscito o referendo, son términos que se utilizan indistintamente; en algunos casos se distingue bajo esa figura entre consulta directa al pueblo sobre materias políticas trascendentes (plebiscito) y consulta popular sobre la aprobación de textos constitucionales y legales (referendo).</a:t>
            </a:r>
          </a:p>
        </p:txBody>
      </p:sp>
      <p:pic>
        <p:nvPicPr>
          <p:cNvPr id="3" name="Imagen 2"/>
          <p:cNvPicPr>
            <a:picLocks noChangeAspect="1"/>
          </p:cNvPicPr>
          <p:nvPr/>
        </p:nvPicPr>
        <p:blipFill rotWithShape="1">
          <a:blip r:embed="rId4"/>
          <a:srcRect t="11236"/>
          <a:stretch/>
        </p:blipFill>
        <p:spPr>
          <a:xfrm>
            <a:off x="3980330" y="3775933"/>
            <a:ext cx="4216999" cy="1496491"/>
          </a:xfrm>
          <a:prstGeom prst="rect">
            <a:avLst/>
          </a:prstGeom>
        </p:spPr>
      </p:pic>
    </p:spTree>
    <p:extLst>
      <p:ext uri="{BB962C8B-B14F-4D97-AF65-F5344CB8AC3E}">
        <p14:creationId xmlns:p14="http://schemas.microsoft.com/office/powerpoint/2010/main" val="13287973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75304"/>
            <a:ext cx="12192000" cy="6858000"/>
          </a:xfrm>
          <a:prstGeom prst="rect">
            <a:avLst/>
          </a:prstGeom>
        </p:spPr>
      </p:pic>
      <p:sp>
        <p:nvSpPr>
          <p:cNvPr id="2" name="Rectángulo 1"/>
          <p:cNvSpPr/>
          <p:nvPr/>
        </p:nvSpPr>
        <p:spPr>
          <a:xfrm>
            <a:off x="537411" y="737887"/>
            <a:ext cx="11117179" cy="1754326"/>
          </a:xfrm>
          <a:prstGeom prst="rect">
            <a:avLst/>
          </a:prstGeom>
        </p:spPr>
        <p:txBody>
          <a:bodyPr wrap="square">
            <a:spAutoFit/>
          </a:bodyPr>
          <a:lstStyle/>
          <a:p>
            <a:pPr algn="just"/>
            <a:r>
              <a:rPr lang="es-MX" b="1" dirty="0">
                <a:solidFill>
                  <a:srgbClr val="7E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La iniciativa legislativa</a:t>
            </a:r>
            <a:r>
              <a:rPr lang="es-MX" dirty="0">
                <a:latin typeface="Mongolian Baiti" panose="03000500000000000000" pitchFamily="66" charset="0"/>
                <a:cs typeface="Mongolian Baiti" panose="03000500000000000000" pitchFamily="66" charset="0"/>
              </a:rPr>
              <a:t>, “consiste en que un determinado mínimo de ciudadanos políticamente capaces puedan presentar un proyecto de ley, a cuya toma en consideración se halle obligado el Parlamento”. Como consecuencia del desarrollo de la pluralidad y la deliberación en los sistemas políticos modernos, se han incorporado mecanismos constitucionales y legales que rompen la estructura tradicional del derecho de iniciativa, normalmente confinado a los propios integrantes del aparato gubernamental en los ámbitos administrativo y legislativo,  reconociendo a los ciudadanos como sujetos el derecho de iniciar leyes.</a:t>
            </a:r>
          </a:p>
        </p:txBody>
      </p:sp>
      <p:pic>
        <p:nvPicPr>
          <p:cNvPr id="3" name="Imagen 2"/>
          <p:cNvPicPr>
            <a:picLocks noChangeAspect="1"/>
          </p:cNvPicPr>
          <p:nvPr/>
        </p:nvPicPr>
        <p:blipFill>
          <a:blip r:embed="rId4"/>
          <a:stretch>
            <a:fillRect/>
          </a:stretch>
        </p:blipFill>
        <p:spPr>
          <a:xfrm>
            <a:off x="4068183" y="2875162"/>
            <a:ext cx="4055632" cy="1762293"/>
          </a:xfrm>
          <a:prstGeom prst="rect">
            <a:avLst/>
          </a:prstGeom>
        </p:spPr>
      </p:pic>
    </p:spTree>
    <p:extLst>
      <p:ext uri="{BB962C8B-B14F-4D97-AF65-F5344CB8AC3E}">
        <p14:creationId xmlns:p14="http://schemas.microsoft.com/office/powerpoint/2010/main" val="35532856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374984" y="619271"/>
            <a:ext cx="11442032" cy="4585871"/>
          </a:xfrm>
          <a:prstGeom prst="rect">
            <a:avLst/>
          </a:prstGeom>
        </p:spPr>
        <p:txBody>
          <a:bodyPr wrap="square">
            <a:spAutoFit/>
          </a:bodyPr>
          <a:lstStyle/>
          <a:p>
            <a:pPr algn="ctr"/>
            <a:r>
              <a:rPr lang="es-MX" sz="2000" b="1" dirty="0">
                <a:solidFill>
                  <a:srgbClr val="7E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EN CUANTO AL SEGUNDO TIPO DE MECANISMOS DE PARTICIPACIÓN, LOS MECANISMOS SOCIALES</a:t>
            </a:r>
            <a:endParaRPr lang="es-MX" sz="2000" dirty="0">
              <a:latin typeface="Mongolian Baiti" panose="03000500000000000000" pitchFamily="66" charset="0"/>
              <a:cs typeface="Mongolian Baiti" panose="03000500000000000000" pitchFamily="66" charset="0"/>
            </a:endParaRPr>
          </a:p>
          <a:p>
            <a:pPr algn="just"/>
            <a:endParaRPr lang="es-MX" dirty="0"/>
          </a:p>
          <a:p>
            <a:pPr algn="just"/>
            <a:endParaRPr lang="es-MX" dirty="0"/>
          </a:p>
          <a:p>
            <a:pPr algn="just"/>
            <a:endParaRPr lang="es-MX" dirty="0"/>
          </a:p>
          <a:p>
            <a:pPr algn="just"/>
            <a:endParaRPr lang="es-MX" dirty="0"/>
          </a:p>
          <a:p>
            <a:pPr algn="just"/>
            <a:endParaRPr lang="es-MX" dirty="0"/>
          </a:p>
          <a:p>
            <a:pPr algn="just"/>
            <a:endParaRPr lang="es-MX" dirty="0"/>
          </a:p>
          <a:p>
            <a:pPr algn="just"/>
            <a:endParaRPr lang="es-MX" dirty="0"/>
          </a:p>
          <a:p>
            <a:pPr algn="just"/>
            <a:endParaRPr lang="es-MX" dirty="0"/>
          </a:p>
          <a:p>
            <a:pPr algn="just"/>
            <a:r>
              <a:rPr lang="es-MX" dirty="0">
                <a:latin typeface="Mongolian Baiti" panose="03000500000000000000" pitchFamily="66" charset="0"/>
                <a:cs typeface="Mongolian Baiti" panose="03000500000000000000" pitchFamily="66" charset="0"/>
              </a:rPr>
              <a:t>Son resultado de la incorporación de las tecnologías de la información y la comunicación (TIC) al ejercicio de la actividad política, lo que genera nuevas modalidades en la relación que se gesta entre la sociedad y los actores políticos. A consecuencia de dichas tecnologías se han desarrollado y perfeccionado los canales de información, comunicación, deliberación y participación de los   ciudadanos en la toma de decisiones públicas, haciéndolos más sencillos y efectivos y, al mismo tiempo, se han superado las barreras de tiempo y distancia que impedían la puesta en contacto inmediata entre los ciudadanos y sus representantes. </a:t>
            </a:r>
            <a:endParaRPr lang="es-MX" b="1" dirty="0">
              <a:solidFill>
                <a:srgbClr val="7E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endParaRPr>
          </a:p>
        </p:txBody>
      </p:sp>
      <p:pic>
        <p:nvPicPr>
          <p:cNvPr id="3" name="Imagen 2"/>
          <p:cNvPicPr>
            <a:picLocks noChangeAspect="1"/>
          </p:cNvPicPr>
          <p:nvPr/>
        </p:nvPicPr>
        <p:blipFill>
          <a:blip r:embed="rId4"/>
          <a:stretch>
            <a:fillRect/>
          </a:stretch>
        </p:blipFill>
        <p:spPr>
          <a:xfrm>
            <a:off x="3890683" y="1653989"/>
            <a:ext cx="4410635" cy="1775011"/>
          </a:xfrm>
          <a:prstGeom prst="rect">
            <a:avLst/>
          </a:prstGeom>
        </p:spPr>
      </p:pic>
    </p:spTree>
    <p:extLst>
      <p:ext uri="{BB962C8B-B14F-4D97-AF65-F5344CB8AC3E}">
        <p14:creationId xmlns:p14="http://schemas.microsoft.com/office/powerpoint/2010/main" val="11798407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850234" y="1587715"/>
            <a:ext cx="10844463" cy="1938992"/>
          </a:xfrm>
          <a:prstGeom prst="rect">
            <a:avLst/>
          </a:prstGeom>
        </p:spPr>
        <p:txBody>
          <a:bodyPr wrap="square">
            <a:spAutoFit/>
          </a:bodyPr>
          <a:lstStyle/>
          <a:p>
            <a:pPr algn="ctr"/>
            <a:r>
              <a:rPr lang="es-MX" sz="4000" b="1" dirty="0" smtClean="0">
                <a:solidFill>
                  <a:srgbClr val="80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LEYES DE PARTICIPACIÓN CIUDADANA VIGENTES EN LAS ENTIDADES FEDERATIVAS DE LOS ESTADOS UNIDOS MEXICANOS</a:t>
            </a:r>
            <a:endParaRPr lang="es-MX" sz="4000" b="1" dirty="0">
              <a:solidFill>
                <a:srgbClr val="80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endParaRPr>
          </a:p>
        </p:txBody>
      </p:sp>
    </p:spTree>
    <p:extLst>
      <p:ext uri="{BB962C8B-B14F-4D97-AF65-F5344CB8AC3E}">
        <p14:creationId xmlns:p14="http://schemas.microsoft.com/office/powerpoint/2010/main" val="216847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341241003"/>
              </p:ext>
            </p:extLst>
          </p:nvPr>
        </p:nvGraphicFramePr>
        <p:xfrm>
          <a:off x="254001" y="157617"/>
          <a:ext cx="11683998" cy="5191909"/>
        </p:xfrm>
        <a:graphic>
          <a:graphicData uri="http://schemas.openxmlformats.org/drawingml/2006/table">
            <a:tbl>
              <a:tblPr>
                <a:tableStyleId>{21E4AEA4-8DFA-4A89-87EB-49C32662AFE0}</a:tableStyleId>
              </a:tblPr>
              <a:tblGrid>
                <a:gridCol w="2373085">
                  <a:extLst>
                    <a:ext uri="{9D8B030D-6E8A-4147-A177-3AD203B41FA5}">
                      <a16:colId xmlns:a16="http://schemas.microsoft.com/office/drawing/2014/main" val="3957332090"/>
                    </a:ext>
                  </a:extLst>
                </a:gridCol>
                <a:gridCol w="2714171">
                  <a:extLst>
                    <a:ext uri="{9D8B030D-6E8A-4147-A177-3AD203B41FA5}">
                      <a16:colId xmlns:a16="http://schemas.microsoft.com/office/drawing/2014/main" val="4043717429"/>
                    </a:ext>
                  </a:extLst>
                </a:gridCol>
                <a:gridCol w="6596742">
                  <a:extLst>
                    <a:ext uri="{9D8B030D-6E8A-4147-A177-3AD203B41FA5}">
                      <a16:colId xmlns:a16="http://schemas.microsoft.com/office/drawing/2014/main" val="1038551100"/>
                    </a:ext>
                  </a:extLst>
                </a:gridCol>
              </a:tblGrid>
              <a:tr h="718261">
                <a:tc>
                  <a:txBody>
                    <a:bodyPr/>
                    <a:lstStyle/>
                    <a:p>
                      <a:pPr algn="ctr" fontAlgn="ctr"/>
                      <a:r>
                        <a:rPr lang="es-MX" sz="1600" b="1" u="none" strike="noStrike" dirty="0">
                          <a:effectLst/>
                        </a:rPr>
                        <a:t>ESTADOS</a:t>
                      </a:r>
                      <a:endParaRPr lang="es-MX" sz="16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MX" sz="1600" b="1" u="none" strike="noStrike" dirty="0">
                          <a:effectLst/>
                        </a:rPr>
                        <a:t>LEY DE PARTICIPACIÓN </a:t>
                      </a:r>
                      <a:r>
                        <a:rPr lang="es-MX" sz="1600" b="1" u="none" strike="noStrike" dirty="0" smtClean="0">
                          <a:effectLst/>
                        </a:rPr>
                        <a:t>CIUDADANA</a:t>
                      </a:r>
                    </a:p>
                    <a:p>
                      <a:pPr algn="ctr" fontAlgn="ctr"/>
                      <a:r>
                        <a:rPr lang="es-MX" sz="1600" b="1" u="none" strike="noStrike" dirty="0" smtClean="0">
                          <a:effectLst/>
                        </a:rPr>
                        <a:t>FECHA</a:t>
                      </a:r>
                      <a:r>
                        <a:rPr lang="es-MX" sz="1600" b="1" u="none" strike="noStrike" baseline="0" dirty="0" smtClean="0">
                          <a:effectLst/>
                        </a:rPr>
                        <a:t> VIGENTE</a:t>
                      </a:r>
                      <a:endParaRPr lang="es-MX" sz="1600" b="1" u="none" strike="noStrike" dirty="0" smtClean="0">
                        <a:effectLst/>
                      </a:endParaRPr>
                    </a:p>
                  </a:txBody>
                  <a:tcPr marL="9525" marR="9525" marT="9525" marB="0" anchor="ctr"/>
                </a:tc>
                <a:tc>
                  <a:txBody>
                    <a:bodyPr/>
                    <a:lstStyle/>
                    <a:p>
                      <a:pPr algn="ctr" fontAlgn="ctr"/>
                      <a:r>
                        <a:rPr lang="es-MX" sz="1600" b="1" u="none" strike="noStrike" dirty="0" smtClean="0">
                          <a:effectLst/>
                        </a:rPr>
                        <a:t>¿CON QUÉ MECANISMOS</a:t>
                      </a:r>
                      <a:r>
                        <a:rPr lang="es-MX" sz="1600" b="1" u="none" strike="noStrike" baseline="0" dirty="0" smtClean="0">
                          <a:effectLst/>
                        </a:rPr>
                        <a:t> CUENTA?</a:t>
                      </a:r>
                      <a:endParaRPr lang="es-MX" sz="1600" b="1" u="none" strike="noStrike" dirty="0" smtClean="0">
                        <a:effectLst/>
                      </a:endParaRPr>
                    </a:p>
                  </a:txBody>
                  <a:tcPr marL="9525" marR="9525" marT="9525" marB="0" anchor="ctr"/>
                </a:tc>
                <a:extLst>
                  <a:ext uri="{0D108BD9-81ED-4DB2-BD59-A6C34878D82A}">
                    <a16:rowId xmlns:a16="http://schemas.microsoft.com/office/drawing/2014/main" val="262338190"/>
                  </a:ext>
                </a:extLst>
              </a:tr>
              <a:tr h="306144">
                <a:tc>
                  <a:txBody>
                    <a:bodyPr/>
                    <a:lstStyle/>
                    <a:p>
                      <a:pPr algn="ctr" fontAlgn="ctr"/>
                      <a:r>
                        <a:rPr lang="es-MX" sz="1400" u="none" strike="noStrike" dirty="0">
                          <a:effectLst/>
                        </a:rPr>
                        <a:t>AGUASCALIENTES</a:t>
                      </a:r>
                      <a:endParaRPr lang="es-MX"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dirty="0" smtClean="0">
                          <a:effectLst/>
                        </a:rPr>
                        <a:t>03/07/2017</a:t>
                      </a:r>
                      <a:endParaRPr lang="es-MX"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MX" sz="1400" u="none" strike="noStrike" dirty="0" smtClean="0">
                          <a:effectLst/>
                        </a:rPr>
                        <a:t>REFERENDUM,</a:t>
                      </a:r>
                      <a:r>
                        <a:rPr lang="es-MX" sz="1400" u="none" strike="noStrike" baseline="0" dirty="0" smtClean="0">
                          <a:effectLst/>
                        </a:rPr>
                        <a:t> PLEBISCITO, INICIATIVA POPULAR/CIUDADANA.</a:t>
                      </a:r>
                      <a:endParaRPr lang="es-MX"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53127763"/>
                  </a:ext>
                </a:extLst>
              </a:tr>
              <a:tr h="294369">
                <a:tc>
                  <a:txBody>
                    <a:bodyPr/>
                    <a:lstStyle/>
                    <a:p>
                      <a:pPr algn="ctr" fontAlgn="ctr"/>
                      <a:r>
                        <a:rPr lang="es-MX" sz="1400" u="none" strike="noStrike" dirty="0">
                          <a:effectLst/>
                        </a:rPr>
                        <a:t>BAJA CALIFORNIA</a:t>
                      </a:r>
                      <a:endParaRPr lang="es-MX"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dirty="0" smtClean="0">
                          <a:effectLst/>
                        </a:rPr>
                        <a:t>21/09/2012</a:t>
                      </a:r>
                      <a:endParaRPr lang="es-MX"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MX" sz="1400" u="none" strike="noStrike" dirty="0" smtClean="0">
                          <a:effectLst/>
                        </a:rPr>
                        <a:t>REFERENDUM, PLEBISCITO, CONSULTA POPULAR, INICIATIVA POPULAR/CIUDADANA. </a:t>
                      </a:r>
                      <a:endParaRPr lang="es-MX"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45329864"/>
                  </a:ext>
                </a:extLst>
              </a:tr>
              <a:tr h="1066795">
                <a:tc>
                  <a:txBody>
                    <a:bodyPr/>
                    <a:lstStyle/>
                    <a:p>
                      <a:pPr algn="ctr" fontAlgn="ctr"/>
                      <a:r>
                        <a:rPr lang="es-MX" sz="1400" u="none" strike="noStrike" dirty="0">
                          <a:effectLst/>
                        </a:rPr>
                        <a:t>BAJA CALIFORNIA SUR</a:t>
                      </a:r>
                      <a:endParaRPr lang="es-MX"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dirty="0" smtClean="0">
                          <a:effectLst/>
                        </a:rPr>
                        <a:t>20/07/2017</a:t>
                      </a:r>
                      <a:endParaRPr lang="es-MX"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MX" sz="1400" u="none" strike="noStrike" dirty="0" smtClean="0">
                          <a:effectLst/>
                        </a:rPr>
                        <a:t>REFERENDUM, PLEBISCITO, CONSULTA POPULAR, INICIATIVA POPULAR/CIUDADANA, COLABORACIÓN CIUDADANA,</a:t>
                      </a:r>
                      <a:r>
                        <a:rPr lang="es-MX" sz="1400" u="none" strike="noStrike" baseline="0" dirty="0" smtClean="0">
                          <a:effectLst/>
                        </a:rPr>
                        <a:t> DIFUSIÓN PUBLICA, AUDIENCIAS PÚBLICAS, CONTRALORÍAS CIUDADANAS O SOCIAL, ORGANIZACIÓN EN COMITÉS DE VECINOS, OBSERVATORIOS CIUDADANOS.</a:t>
                      </a:r>
                      <a:endParaRPr lang="es-MX"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091171"/>
                  </a:ext>
                </a:extLst>
              </a:tr>
              <a:tr h="294369">
                <a:tc>
                  <a:txBody>
                    <a:bodyPr/>
                    <a:lstStyle/>
                    <a:p>
                      <a:pPr algn="ctr" fontAlgn="ctr"/>
                      <a:r>
                        <a:rPr lang="es-MX" sz="1400" u="none" strike="noStrike" dirty="0">
                          <a:effectLst/>
                        </a:rPr>
                        <a:t>CAMPECHE</a:t>
                      </a:r>
                      <a:endParaRPr lang="es-MX"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dirty="0">
                          <a:effectLst/>
                        </a:rPr>
                        <a:t>INICIATIVA 20/07/2016</a:t>
                      </a:r>
                      <a:endParaRPr lang="es-MX"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MX" sz="1400" u="none" strike="noStrike" dirty="0" smtClean="0">
                          <a:effectLst/>
                        </a:rPr>
                        <a:t>REFERENDUM, PLEBISCITO.</a:t>
                      </a:r>
                      <a:endParaRPr lang="es-MX"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78280413"/>
                  </a:ext>
                </a:extLst>
              </a:tr>
              <a:tr h="294369">
                <a:tc>
                  <a:txBody>
                    <a:bodyPr/>
                    <a:lstStyle/>
                    <a:p>
                      <a:pPr algn="ctr" fontAlgn="ctr"/>
                      <a:r>
                        <a:rPr lang="es-MX" sz="1400" u="none" strike="noStrike" dirty="0">
                          <a:effectLst/>
                        </a:rPr>
                        <a:t>CHIAPAS</a:t>
                      </a:r>
                      <a:endParaRPr lang="es-MX"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dirty="0">
                          <a:effectLst/>
                        </a:rPr>
                        <a:t>INICIATIVA 23/05/2000</a:t>
                      </a:r>
                      <a:endParaRPr lang="es-MX"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MX" sz="1400" u="none" strike="noStrike" dirty="0" smtClean="0">
                          <a:effectLst/>
                        </a:rPr>
                        <a:t>REFERENDUM,</a:t>
                      </a:r>
                      <a:r>
                        <a:rPr lang="es-MX" sz="1400" u="none" strike="noStrike" baseline="0" dirty="0" smtClean="0">
                          <a:effectLst/>
                        </a:rPr>
                        <a:t> PLEBISCITO, INICIATIVA POPULAR/CIUDADANA.</a:t>
                      </a:r>
                      <a:endParaRPr lang="es-MX"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38436783"/>
                  </a:ext>
                </a:extLst>
              </a:tr>
              <a:tr h="294369">
                <a:tc>
                  <a:txBody>
                    <a:bodyPr/>
                    <a:lstStyle/>
                    <a:p>
                      <a:pPr algn="ctr" fontAlgn="ctr"/>
                      <a:r>
                        <a:rPr lang="es-MX" sz="1400" u="none" strike="noStrike">
                          <a:effectLst/>
                        </a:rPr>
                        <a:t>CHIHUAHUA</a:t>
                      </a:r>
                      <a:endParaRPr lang="es-MX"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dirty="0">
                          <a:effectLst/>
                        </a:rPr>
                        <a:t>INICIATIVA 26/11/2015</a:t>
                      </a:r>
                      <a:endParaRPr lang="es-MX"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indent="0" algn="l" defTabSz="914377" rtl="0" eaLnBrk="1" fontAlgn="ctr" latinLnBrk="0" hangingPunct="1">
                        <a:lnSpc>
                          <a:spcPct val="100000"/>
                        </a:lnSpc>
                        <a:spcBef>
                          <a:spcPts val="0"/>
                        </a:spcBef>
                        <a:spcAft>
                          <a:spcPts val="0"/>
                        </a:spcAft>
                        <a:buClrTx/>
                        <a:buSzTx/>
                        <a:buFontTx/>
                        <a:buNone/>
                        <a:tabLst/>
                        <a:defRPr/>
                      </a:pPr>
                      <a:r>
                        <a:rPr lang="es-MX" sz="1400" u="none" strike="noStrike" dirty="0" smtClean="0">
                          <a:effectLst/>
                        </a:rPr>
                        <a:t>REFERENDUM,</a:t>
                      </a:r>
                      <a:r>
                        <a:rPr lang="es-MX" sz="1400" u="none" strike="noStrike" baseline="0" dirty="0" smtClean="0">
                          <a:effectLst/>
                        </a:rPr>
                        <a:t> PLEBISCITO, INICIATIVA POPULAR/CIUDADANA.</a:t>
                      </a:r>
                      <a:endParaRPr lang="es-MX" sz="1400" b="1" i="0" u="none" strike="noStrike" dirty="0" smtClean="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4012146"/>
                  </a:ext>
                </a:extLst>
              </a:tr>
              <a:tr h="539285">
                <a:tc>
                  <a:txBody>
                    <a:bodyPr/>
                    <a:lstStyle/>
                    <a:p>
                      <a:pPr algn="ctr" fontAlgn="ctr"/>
                      <a:r>
                        <a:rPr lang="es-MX" sz="1400" u="none" strike="noStrike">
                          <a:effectLst/>
                        </a:rPr>
                        <a:t>COAHUILA</a:t>
                      </a:r>
                      <a:endParaRPr lang="es-MX" sz="1400" b="1" i="0" u="none" strike="noStrike">
                        <a:solidFill>
                          <a:srgbClr val="000000"/>
                        </a:solidFill>
                        <a:effectLst/>
                        <a:latin typeface="Calibri" panose="020F0502020204030204" pitchFamily="34" charset="0"/>
                      </a:endParaRPr>
                    </a:p>
                  </a:txBody>
                  <a:tcPr marL="9525" marR="9525" marT="9525" marB="0" anchor="ctr"/>
                </a:tc>
                <a:tc>
                  <a:txBody>
                    <a:bodyPr/>
                    <a:lstStyle/>
                    <a:p>
                      <a:pPr marL="0" marR="0" indent="0" algn="ctr" defTabSz="914377" rtl="0" eaLnBrk="1" fontAlgn="ctr" latinLnBrk="0" hangingPunct="1">
                        <a:lnSpc>
                          <a:spcPct val="100000"/>
                        </a:lnSpc>
                        <a:spcBef>
                          <a:spcPts val="0"/>
                        </a:spcBef>
                        <a:spcAft>
                          <a:spcPts val="0"/>
                        </a:spcAft>
                        <a:buClrTx/>
                        <a:buSzTx/>
                        <a:buFontTx/>
                        <a:buNone/>
                        <a:tabLst/>
                        <a:defRPr/>
                      </a:pPr>
                      <a:r>
                        <a:rPr lang="es-MX" sz="1400" u="none" strike="noStrike" dirty="0" smtClean="0">
                          <a:effectLst/>
                        </a:rPr>
                        <a:t>27/06/2008</a:t>
                      </a:r>
                      <a:endParaRPr lang="es-MX" sz="1400" b="1" i="0" u="none" strike="noStrike" dirty="0" smtClean="0">
                        <a:solidFill>
                          <a:srgbClr val="000000"/>
                        </a:solidFill>
                        <a:effectLst/>
                        <a:latin typeface="Calibri" panose="020F0502020204030204" pitchFamily="34" charset="0"/>
                      </a:endParaRPr>
                    </a:p>
                  </a:txBody>
                  <a:tcPr marL="9525" marR="9525" marT="9525" marB="0" anchor="ctr"/>
                </a:tc>
                <a:tc>
                  <a:txBody>
                    <a:bodyPr/>
                    <a:lstStyle/>
                    <a:p>
                      <a:pPr marL="0" marR="0" indent="0" algn="l" defTabSz="914377" rtl="0" eaLnBrk="1" fontAlgn="ctr" latinLnBrk="0" hangingPunct="1">
                        <a:lnSpc>
                          <a:spcPct val="100000"/>
                        </a:lnSpc>
                        <a:spcBef>
                          <a:spcPts val="0"/>
                        </a:spcBef>
                        <a:spcAft>
                          <a:spcPts val="0"/>
                        </a:spcAft>
                        <a:buClrTx/>
                        <a:buSzTx/>
                        <a:buFontTx/>
                        <a:buNone/>
                        <a:tabLst/>
                        <a:defRPr/>
                      </a:pPr>
                      <a:r>
                        <a:rPr lang="es-MX" sz="1400" u="none" strike="noStrike" dirty="0" smtClean="0">
                          <a:effectLst/>
                        </a:rPr>
                        <a:t>REFERENDUM, PLEBISCITO, CONSULTA POPULAR, INICIATIVA POPULAR/CIUDADANA, COLABORACIÓN CIUDADANA, AUDIENCIAS PÚBLICAS.</a:t>
                      </a:r>
                      <a:endParaRPr lang="es-MX" sz="1400" b="1" i="0" u="none" strike="noStrike" dirty="0" smtClean="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03130200"/>
                  </a:ext>
                </a:extLst>
              </a:tr>
              <a:tr h="294369">
                <a:tc>
                  <a:txBody>
                    <a:bodyPr/>
                    <a:lstStyle/>
                    <a:p>
                      <a:pPr algn="ctr" fontAlgn="ctr"/>
                      <a:r>
                        <a:rPr lang="es-MX" sz="1400" u="none" strike="noStrike">
                          <a:effectLst/>
                        </a:rPr>
                        <a:t>COLIMA</a:t>
                      </a:r>
                      <a:endParaRPr lang="es-MX" sz="1400" b="1" i="0" u="none" strike="noStrike">
                        <a:solidFill>
                          <a:srgbClr val="000000"/>
                        </a:solidFill>
                        <a:effectLst/>
                        <a:latin typeface="Calibri" panose="020F0502020204030204" pitchFamily="34" charset="0"/>
                      </a:endParaRPr>
                    </a:p>
                  </a:txBody>
                  <a:tcPr marL="9525" marR="9525" marT="9525" marB="0" anchor="ctr"/>
                </a:tc>
                <a:tc>
                  <a:txBody>
                    <a:bodyPr/>
                    <a:lstStyle/>
                    <a:p>
                      <a:pPr marL="0" marR="0" indent="0" algn="ctr" defTabSz="914377" rtl="0" eaLnBrk="1" fontAlgn="ctr" latinLnBrk="0" hangingPunct="1">
                        <a:lnSpc>
                          <a:spcPct val="100000"/>
                        </a:lnSpc>
                        <a:spcBef>
                          <a:spcPts val="0"/>
                        </a:spcBef>
                        <a:spcAft>
                          <a:spcPts val="0"/>
                        </a:spcAft>
                        <a:buClrTx/>
                        <a:buSzTx/>
                        <a:buFontTx/>
                        <a:buNone/>
                        <a:tabLst/>
                        <a:defRPr/>
                      </a:pPr>
                      <a:r>
                        <a:rPr lang="es-MX" sz="1400" u="none" strike="noStrike" dirty="0" smtClean="0">
                          <a:effectLst/>
                        </a:rPr>
                        <a:t>19/11/2011</a:t>
                      </a:r>
                      <a:endParaRPr lang="es-MX" sz="1400" b="1" i="0" u="none" strike="noStrike" dirty="0" smtClean="0">
                        <a:solidFill>
                          <a:srgbClr val="000000"/>
                        </a:solidFill>
                        <a:effectLst/>
                        <a:latin typeface="Calibri" panose="020F0502020204030204" pitchFamily="34" charset="0"/>
                      </a:endParaRPr>
                    </a:p>
                  </a:txBody>
                  <a:tcPr marL="9525" marR="9525" marT="9525" marB="0" anchor="ctr"/>
                </a:tc>
                <a:tc>
                  <a:txBody>
                    <a:bodyPr/>
                    <a:lstStyle/>
                    <a:p>
                      <a:pPr marL="0" marR="0" indent="0" algn="l" defTabSz="914377" rtl="0" eaLnBrk="1" fontAlgn="ctr" latinLnBrk="0" hangingPunct="1">
                        <a:lnSpc>
                          <a:spcPct val="100000"/>
                        </a:lnSpc>
                        <a:spcBef>
                          <a:spcPts val="0"/>
                        </a:spcBef>
                        <a:spcAft>
                          <a:spcPts val="0"/>
                        </a:spcAft>
                        <a:buClrTx/>
                        <a:buSzTx/>
                        <a:buFontTx/>
                        <a:buNone/>
                        <a:tabLst/>
                        <a:defRPr/>
                      </a:pPr>
                      <a:r>
                        <a:rPr lang="es-MX" sz="1400" u="none" strike="noStrike" dirty="0" smtClean="0">
                          <a:effectLst/>
                        </a:rPr>
                        <a:t>REFERENDUM,</a:t>
                      </a:r>
                      <a:r>
                        <a:rPr lang="es-MX" sz="1400" u="none" strike="noStrike" baseline="0" dirty="0" smtClean="0">
                          <a:effectLst/>
                        </a:rPr>
                        <a:t> PLEBISCITO, INICIATIVA POPULAR/CIUDADANA.</a:t>
                      </a:r>
                      <a:endParaRPr lang="es-MX" sz="1400" b="1" i="0" u="none" strike="noStrike" dirty="0" smtClean="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57640689"/>
                  </a:ext>
                </a:extLst>
              </a:tr>
              <a:tr h="1066795">
                <a:tc>
                  <a:txBody>
                    <a:bodyPr/>
                    <a:lstStyle/>
                    <a:p>
                      <a:pPr algn="ctr" fontAlgn="ctr"/>
                      <a:r>
                        <a:rPr lang="es-MX" sz="1400" u="none" strike="noStrike">
                          <a:effectLst/>
                        </a:rPr>
                        <a:t>CIUDAD DE MÉXICO</a:t>
                      </a:r>
                      <a:endParaRPr lang="es-MX" sz="1400" b="1" i="0" u="none" strike="noStrike">
                        <a:solidFill>
                          <a:srgbClr val="000000"/>
                        </a:solidFill>
                        <a:effectLst/>
                        <a:latin typeface="Calibri" panose="020F0502020204030204" pitchFamily="34" charset="0"/>
                      </a:endParaRPr>
                    </a:p>
                  </a:txBody>
                  <a:tcPr marL="9525" marR="9525" marT="9525" marB="0" anchor="ctr"/>
                </a:tc>
                <a:tc>
                  <a:txBody>
                    <a:bodyPr/>
                    <a:lstStyle/>
                    <a:p>
                      <a:pPr marL="0" marR="0" indent="0" algn="ctr" defTabSz="914377" rtl="0" eaLnBrk="1" fontAlgn="ctr" latinLnBrk="0" hangingPunct="1">
                        <a:lnSpc>
                          <a:spcPct val="100000"/>
                        </a:lnSpc>
                        <a:spcBef>
                          <a:spcPts val="0"/>
                        </a:spcBef>
                        <a:spcAft>
                          <a:spcPts val="0"/>
                        </a:spcAft>
                        <a:buClrTx/>
                        <a:buSzTx/>
                        <a:buFontTx/>
                        <a:buNone/>
                        <a:tabLst/>
                        <a:defRPr/>
                      </a:pPr>
                      <a:r>
                        <a:rPr lang="es-MX" sz="1400" u="none" strike="noStrike" dirty="0" smtClean="0">
                          <a:effectLst/>
                        </a:rPr>
                        <a:t>07/06/2017</a:t>
                      </a:r>
                      <a:endParaRPr lang="es-MX" sz="1400" b="1" i="0" u="none" strike="noStrike" dirty="0" smtClean="0">
                        <a:solidFill>
                          <a:srgbClr val="000000"/>
                        </a:solidFill>
                        <a:effectLst/>
                        <a:latin typeface="Calibri" panose="020F0502020204030204" pitchFamily="34" charset="0"/>
                      </a:endParaRPr>
                    </a:p>
                  </a:txBody>
                  <a:tcPr marL="9525" marR="9525" marT="9525" marB="0" anchor="ctr"/>
                </a:tc>
                <a:tc>
                  <a:txBody>
                    <a:bodyPr/>
                    <a:lstStyle/>
                    <a:p>
                      <a:pPr marL="0" marR="0" indent="0" algn="l" defTabSz="914377" rtl="0" eaLnBrk="1" fontAlgn="ctr" latinLnBrk="0" hangingPunct="1">
                        <a:lnSpc>
                          <a:spcPct val="100000"/>
                        </a:lnSpc>
                        <a:spcBef>
                          <a:spcPts val="0"/>
                        </a:spcBef>
                        <a:spcAft>
                          <a:spcPts val="0"/>
                        </a:spcAft>
                        <a:buClrTx/>
                        <a:buSzTx/>
                        <a:buFontTx/>
                        <a:buNone/>
                        <a:tabLst/>
                        <a:defRPr/>
                      </a:pPr>
                      <a:r>
                        <a:rPr lang="es-MX" sz="1400" u="none" strike="noStrike" dirty="0" smtClean="0">
                          <a:effectLst/>
                        </a:rPr>
                        <a:t>REFERENDUM, CONSULTA POPULAR, INICIATIVA POPULAR/CIUDADANA, COLABORACIÓN CIUDADANA, DIFUSIÓN PUBLICA, AUDIENCIAS PÚBLICAS, CONTRALORÍAS CIUDADANAS O SOCIAL, ORGANIZACIÓN EN COMITÉS DE VECINOS, RENDICIÓN DE CUENTAS, RECORRIDOS DEL JEFE DELEGACIONAL, ASAMBLEA CIUDADANA. </a:t>
                      </a:r>
                      <a:endParaRPr lang="es-MX" sz="1400" b="1" i="0" u="none" strike="noStrike" dirty="0" smtClean="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17738510"/>
                  </a:ext>
                </a:extLst>
              </a:tr>
            </a:tbl>
          </a:graphicData>
        </a:graphic>
      </p:graphicFrame>
    </p:spTree>
    <p:extLst>
      <p:ext uri="{BB962C8B-B14F-4D97-AF65-F5344CB8AC3E}">
        <p14:creationId xmlns:p14="http://schemas.microsoft.com/office/powerpoint/2010/main" val="38559344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2143733059"/>
              </p:ext>
            </p:extLst>
          </p:nvPr>
        </p:nvGraphicFramePr>
        <p:xfrm>
          <a:off x="254001" y="288245"/>
          <a:ext cx="11683998" cy="4994956"/>
        </p:xfrm>
        <a:graphic>
          <a:graphicData uri="http://schemas.openxmlformats.org/drawingml/2006/table">
            <a:tbl>
              <a:tblPr>
                <a:tableStyleId>{21E4AEA4-8DFA-4A89-87EB-49C32662AFE0}</a:tableStyleId>
              </a:tblPr>
              <a:tblGrid>
                <a:gridCol w="2315028">
                  <a:extLst>
                    <a:ext uri="{9D8B030D-6E8A-4147-A177-3AD203B41FA5}">
                      <a16:colId xmlns:a16="http://schemas.microsoft.com/office/drawing/2014/main" val="3957332090"/>
                    </a:ext>
                  </a:extLst>
                </a:gridCol>
                <a:gridCol w="2786742">
                  <a:extLst>
                    <a:ext uri="{9D8B030D-6E8A-4147-A177-3AD203B41FA5}">
                      <a16:colId xmlns:a16="http://schemas.microsoft.com/office/drawing/2014/main" val="4043717429"/>
                    </a:ext>
                  </a:extLst>
                </a:gridCol>
                <a:gridCol w="6582228">
                  <a:extLst>
                    <a:ext uri="{9D8B030D-6E8A-4147-A177-3AD203B41FA5}">
                      <a16:colId xmlns:a16="http://schemas.microsoft.com/office/drawing/2014/main" val="1038551100"/>
                    </a:ext>
                  </a:extLst>
                </a:gridCol>
              </a:tblGrid>
              <a:tr h="894575">
                <a:tc>
                  <a:txBody>
                    <a:bodyPr/>
                    <a:lstStyle/>
                    <a:p>
                      <a:pPr algn="ctr" fontAlgn="ctr"/>
                      <a:r>
                        <a:rPr lang="es-MX" sz="1600" b="1" u="none" strike="noStrike" dirty="0">
                          <a:effectLst/>
                        </a:rPr>
                        <a:t>ESTADOS</a:t>
                      </a:r>
                      <a:endParaRPr lang="es-MX" sz="16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MX" sz="1600" b="1" u="none" strike="noStrike" dirty="0">
                          <a:effectLst/>
                        </a:rPr>
                        <a:t>LEY DE PARTICIPACIÓN </a:t>
                      </a:r>
                      <a:r>
                        <a:rPr lang="es-MX" sz="1600" b="1" u="none" strike="noStrike" dirty="0" smtClean="0">
                          <a:effectLst/>
                        </a:rPr>
                        <a:t>CIUDADANA</a:t>
                      </a:r>
                    </a:p>
                    <a:p>
                      <a:pPr algn="ctr" fontAlgn="ctr"/>
                      <a:r>
                        <a:rPr lang="es-MX" sz="1600" b="1" u="none" strike="noStrike" dirty="0" smtClean="0">
                          <a:effectLst/>
                        </a:rPr>
                        <a:t>FECHA</a:t>
                      </a:r>
                      <a:r>
                        <a:rPr lang="es-MX" sz="1600" b="1" u="none" strike="noStrike" baseline="0" dirty="0" smtClean="0">
                          <a:effectLst/>
                        </a:rPr>
                        <a:t> VIGENTE</a:t>
                      </a:r>
                      <a:endParaRPr lang="es-MX" sz="1600" b="1" u="none" strike="noStrike" dirty="0" smtClean="0">
                        <a:effectLst/>
                      </a:endParaRPr>
                    </a:p>
                  </a:txBody>
                  <a:tcPr marL="9525" marR="9525" marT="9525" marB="0" anchor="ctr"/>
                </a:tc>
                <a:tc>
                  <a:txBody>
                    <a:bodyPr/>
                    <a:lstStyle/>
                    <a:p>
                      <a:pPr algn="ctr" fontAlgn="ctr"/>
                      <a:r>
                        <a:rPr lang="es-MX" sz="1600" b="1" u="none" strike="noStrike" dirty="0" smtClean="0">
                          <a:effectLst/>
                        </a:rPr>
                        <a:t>¿CON QUÉ MECANISMOS</a:t>
                      </a:r>
                      <a:r>
                        <a:rPr lang="es-MX" sz="1600" b="1" u="none" strike="noStrike" baseline="0" dirty="0" smtClean="0">
                          <a:effectLst/>
                        </a:rPr>
                        <a:t> CUENTA?</a:t>
                      </a:r>
                      <a:endParaRPr lang="es-MX" sz="1600" b="1" u="none" strike="noStrike" dirty="0" smtClean="0">
                        <a:effectLst/>
                      </a:endParaRPr>
                    </a:p>
                  </a:txBody>
                  <a:tcPr marL="9525" marR="9525" marT="9525" marB="0" anchor="ctr"/>
                </a:tc>
                <a:extLst>
                  <a:ext uri="{0D108BD9-81ED-4DB2-BD59-A6C34878D82A}">
                    <a16:rowId xmlns:a16="http://schemas.microsoft.com/office/drawing/2014/main" val="262338190"/>
                  </a:ext>
                </a:extLst>
              </a:tr>
              <a:tr h="366630">
                <a:tc>
                  <a:txBody>
                    <a:bodyPr/>
                    <a:lstStyle/>
                    <a:p>
                      <a:pPr algn="ctr" fontAlgn="ctr"/>
                      <a:r>
                        <a:rPr lang="es-MX" sz="1400" u="none" strike="noStrike" dirty="0">
                          <a:effectLst/>
                        </a:rPr>
                        <a:t>DURANGO</a:t>
                      </a:r>
                      <a:endParaRPr lang="es-MX"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indent="0" algn="ctr" defTabSz="914377" rtl="0" eaLnBrk="1" fontAlgn="ctr" latinLnBrk="0" hangingPunct="1">
                        <a:lnSpc>
                          <a:spcPct val="100000"/>
                        </a:lnSpc>
                        <a:spcBef>
                          <a:spcPts val="0"/>
                        </a:spcBef>
                        <a:spcAft>
                          <a:spcPts val="0"/>
                        </a:spcAft>
                        <a:buClrTx/>
                        <a:buSzTx/>
                        <a:buFontTx/>
                        <a:buNone/>
                        <a:tabLst/>
                        <a:defRPr/>
                      </a:pPr>
                      <a:r>
                        <a:rPr lang="es-MX" sz="1400" u="none" strike="noStrike" dirty="0" smtClean="0">
                          <a:effectLst/>
                        </a:rPr>
                        <a:t>07/07/2016</a:t>
                      </a:r>
                      <a:endParaRPr lang="es-MX" sz="1400" b="1" i="0" u="none" strike="noStrike" dirty="0" smtClean="0">
                        <a:solidFill>
                          <a:srgbClr val="000000"/>
                        </a:solidFill>
                        <a:effectLst/>
                        <a:latin typeface="Calibri" panose="020F0502020204030204" pitchFamily="34" charset="0"/>
                      </a:endParaRPr>
                    </a:p>
                  </a:txBody>
                  <a:tcPr marL="9525" marR="9525" marT="9525" marB="0" anchor="ctr"/>
                </a:tc>
                <a:tc>
                  <a:txBody>
                    <a:bodyPr/>
                    <a:lstStyle/>
                    <a:p>
                      <a:pPr marL="0" marR="0" indent="0" algn="l" defTabSz="914377" rtl="0" eaLnBrk="1" fontAlgn="ctr" latinLnBrk="0" hangingPunct="1">
                        <a:lnSpc>
                          <a:spcPct val="100000"/>
                        </a:lnSpc>
                        <a:spcBef>
                          <a:spcPts val="0"/>
                        </a:spcBef>
                        <a:spcAft>
                          <a:spcPts val="0"/>
                        </a:spcAft>
                        <a:buClrTx/>
                        <a:buSzTx/>
                        <a:buFontTx/>
                        <a:buNone/>
                        <a:tabLst/>
                        <a:defRPr/>
                      </a:pPr>
                      <a:r>
                        <a:rPr lang="es-MX" sz="1400" u="none" strike="noStrike" dirty="0" smtClean="0">
                          <a:effectLst/>
                        </a:rPr>
                        <a:t>REFERENDUM, PLEBISCITO, CONSULTA POPULAR, INICIATIVA POPULAR/CIUDADANA. </a:t>
                      </a:r>
                      <a:endParaRPr lang="es-MX" sz="1400" b="1" i="0" u="none" strike="noStrike" dirty="0" smtClean="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5989436"/>
                  </a:ext>
                </a:extLst>
              </a:tr>
              <a:tr h="1328663">
                <a:tc>
                  <a:txBody>
                    <a:bodyPr/>
                    <a:lstStyle/>
                    <a:p>
                      <a:pPr algn="ctr" fontAlgn="ctr"/>
                      <a:r>
                        <a:rPr lang="es-MX" sz="1400" u="none" strike="noStrike" dirty="0">
                          <a:effectLst/>
                        </a:rPr>
                        <a:t>ESTADO DE MÉXICO</a:t>
                      </a:r>
                      <a:endParaRPr lang="es-MX"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dirty="0">
                          <a:effectLst/>
                        </a:rPr>
                        <a:t>INICIATIVA 15/04/2016</a:t>
                      </a:r>
                      <a:endParaRPr lang="es-MX"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MX" sz="1400" u="none" strike="noStrike" dirty="0" smtClean="0">
                          <a:effectLst/>
                        </a:rPr>
                        <a:t>REFERENDUM, PLEBISCITO, CONSULTA POPULAR, INICIATIVA POPULAR/CIUDADANA, COLABORACIÓN CIUDADANA, CONTRALORÍAS CIUDADANAS O SOCIAL, RATIFICACIÓN DEL MANDATO, RENDICIÓN DE CUENTAS, ASAMBLEA CIUDADANA, PRESUPUESTO PARTICIPACITIVO, DEBATE CIUDADANO, PROYECTOS SOCIALES.</a:t>
                      </a:r>
                      <a:endParaRPr lang="es-MX"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81214650"/>
                  </a:ext>
                </a:extLst>
              </a:tr>
              <a:tr h="671664">
                <a:tc>
                  <a:txBody>
                    <a:bodyPr/>
                    <a:lstStyle/>
                    <a:p>
                      <a:pPr algn="ctr" fontAlgn="ctr"/>
                      <a:r>
                        <a:rPr lang="es-MX" sz="1400" u="none" strike="noStrike">
                          <a:effectLst/>
                        </a:rPr>
                        <a:t>GUANAJUATO</a:t>
                      </a:r>
                      <a:endParaRPr lang="es-MX"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dirty="0" smtClean="0">
                          <a:effectLst/>
                        </a:rPr>
                        <a:t>07/06/2013</a:t>
                      </a:r>
                      <a:endParaRPr lang="es-MX"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indent="0" algn="l" defTabSz="914377" rtl="0" eaLnBrk="1" fontAlgn="ctr" latinLnBrk="0" hangingPunct="1">
                        <a:lnSpc>
                          <a:spcPct val="100000"/>
                        </a:lnSpc>
                        <a:spcBef>
                          <a:spcPts val="0"/>
                        </a:spcBef>
                        <a:spcAft>
                          <a:spcPts val="0"/>
                        </a:spcAft>
                        <a:buClrTx/>
                        <a:buSzTx/>
                        <a:buFontTx/>
                        <a:buNone/>
                        <a:tabLst/>
                        <a:defRPr/>
                      </a:pPr>
                      <a:r>
                        <a:rPr lang="es-MX" sz="1400" u="none" strike="noStrike" dirty="0" smtClean="0">
                          <a:effectLst/>
                        </a:rPr>
                        <a:t>REFERENDUM,</a:t>
                      </a:r>
                      <a:r>
                        <a:rPr lang="es-MX" sz="1400" u="none" strike="noStrike" baseline="0" dirty="0" smtClean="0">
                          <a:effectLst/>
                        </a:rPr>
                        <a:t> PLEBISCITO, INICIATIVA POPULAR/CIUDADANA, REFÉNDUM CONSTITUCIONAL.</a:t>
                      </a:r>
                      <a:endParaRPr lang="es-MX"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86949227"/>
                  </a:ext>
                </a:extLst>
              </a:tr>
              <a:tr h="1000164">
                <a:tc>
                  <a:txBody>
                    <a:bodyPr/>
                    <a:lstStyle/>
                    <a:p>
                      <a:pPr algn="ctr" fontAlgn="ctr"/>
                      <a:r>
                        <a:rPr lang="es-MX" sz="1400" u="none" strike="noStrike">
                          <a:effectLst/>
                        </a:rPr>
                        <a:t>GUERRERO</a:t>
                      </a:r>
                      <a:endParaRPr lang="es-MX"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dirty="0" smtClean="0">
                          <a:effectLst/>
                        </a:rPr>
                        <a:t>13/12/2016</a:t>
                      </a:r>
                      <a:endParaRPr lang="es-MX"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MX" sz="1400" u="none" strike="noStrike" dirty="0" smtClean="0">
                          <a:effectLst/>
                        </a:rPr>
                        <a:t>REFERENDUM, </a:t>
                      </a:r>
                      <a:r>
                        <a:rPr lang="es-MX" sz="1400" u="none" strike="noStrike" baseline="0" dirty="0" smtClean="0">
                          <a:effectLst/>
                        </a:rPr>
                        <a:t>PLEBISCITO, </a:t>
                      </a:r>
                      <a:r>
                        <a:rPr lang="es-MX" sz="1400" u="none" strike="noStrike" dirty="0" smtClean="0">
                          <a:effectLst/>
                        </a:rPr>
                        <a:t>CONSULTA POPULAR, INICIATIVA POPULAR/CIUDADANA, COLABORACIÓN CIUDADANA, DIFUSIÓN PUBLICA, AUDIENCIAS PÚBLICAS, RENDICIÓN DE CUENTAS, RECORRIDOS DEL JEFE DELEGACIONAL.</a:t>
                      </a:r>
                      <a:endParaRPr lang="es-MX"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48660385"/>
                  </a:ext>
                </a:extLst>
              </a:tr>
              <a:tr h="366630">
                <a:tc>
                  <a:txBody>
                    <a:bodyPr/>
                    <a:lstStyle/>
                    <a:p>
                      <a:pPr algn="ctr" fontAlgn="ctr"/>
                      <a:r>
                        <a:rPr lang="es-MX" sz="1400" u="none" strike="noStrike">
                          <a:effectLst/>
                        </a:rPr>
                        <a:t>HIDALGO</a:t>
                      </a:r>
                      <a:endParaRPr lang="es-MX"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dirty="0" smtClean="0">
                          <a:effectLst/>
                        </a:rPr>
                        <a:t>16/02/2015</a:t>
                      </a:r>
                      <a:endParaRPr lang="es-MX"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MX" sz="1400" u="none" strike="noStrike" dirty="0" smtClean="0">
                          <a:effectLst/>
                        </a:rPr>
                        <a:t>CONSULTA POPULAR, INICIATIVA POPULAR/CIUDADANA, AUDIENCIAS PÚBLICAS. </a:t>
                      </a:r>
                      <a:endParaRPr lang="es-MX"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83520001"/>
                  </a:ext>
                </a:extLst>
              </a:tr>
              <a:tr h="366630">
                <a:tc>
                  <a:txBody>
                    <a:bodyPr/>
                    <a:lstStyle/>
                    <a:p>
                      <a:pPr algn="ctr" fontAlgn="ctr"/>
                      <a:r>
                        <a:rPr lang="es-MX" sz="1400" u="none" strike="noStrike" dirty="0">
                          <a:effectLst/>
                        </a:rPr>
                        <a:t>JALISCO</a:t>
                      </a:r>
                      <a:endParaRPr lang="es-MX"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dirty="0" smtClean="0">
                          <a:effectLst/>
                        </a:rPr>
                        <a:t>06/08/2004</a:t>
                      </a:r>
                      <a:endParaRPr lang="es-MX"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indent="0" algn="l" defTabSz="914377" rtl="0" eaLnBrk="1" fontAlgn="ctr" latinLnBrk="0" hangingPunct="1">
                        <a:lnSpc>
                          <a:spcPct val="100000"/>
                        </a:lnSpc>
                        <a:spcBef>
                          <a:spcPts val="0"/>
                        </a:spcBef>
                        <a:spcAft>
                          <a:spcPts val="0"/>
                        </a:spcAft>
                        <a:buClrTx/>
                        <a:buSzTx/>
                        <a:buFontTx/>
                        <a:buNone/>
                        <a:tabLst/>
                        <a:defRPr/>
                      </a:pPr>
                      <a:r>
                        <a:rPr lang="es-MX" sz="1400" u="none" strike="noStrike" dirty="0" smtClean="0">
                          <a:effectLst/>
                        </a:rPr>
                        <a:t>REFERENDUM,</a:t>
                      </a:r>
                      <a:r>
                        <a:rPr lang="es-MX" sz="1400" u="none" strike="noStrike" baseline="0" dirty="0" smtClean="0">
                          <a:effectLst/>
                        </a:rPr>
                        <a:t> PLEBISCITO, INICIATIVA POPULAR/CIUDADANA.</a:t>
                      </a:r>
                      <a:endParaRPr lang="es-MX" sz="1400" b="1" i="0" u="none" strike="noStrike" dirty="0" smtClean="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16496993"/>
                  </a:ext>
                </a:extLst>
              </a:tr>
            </a:tbl>
          </a:graphicData>
        </a:graphic>
      </p:graphicFrame>
    </p:spTree>
    <p:extLst>
      <p:ext uri="{BB962C8B-B14F-4D97-AF65-F5344CB8AC3E}">
        <p14:creationId xmlns:p14="http://schemas.microsoft.com/office/powerpoint/2010/main" val="3209138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1401705405"/>
              </p:ext>
            </p:extLst>
          </p:nvPr>
        </p:nvGraphicFramePr>
        <p:xfrm>
          <a:off x="254001" y="288245"/>
          <a:ext cx="11683998" cy="5937061"/>
        </p:xfrm>
        <a:graphic>
          <a:graphicData uri="http://schemas.openxmlformats.org/drawingml/2006/table">
            <a:tbl>
              <a:tblPr>
                <a:tableStyleId>{21E4AEA4-8DFA-4A89-87EB-49C32662AFE0}</a:tableStyleId>
              </a:tblPr>
              <a:tblGrid>
                <a:gridCol w="2315028">
                  <a:extLst>
                    <a:ext uri="{9D8B030D-6E8A-4147-A177-3AD203B41FA5}">
                      <a16:colId xmlns:a16="http://schemas.microsoft.com/office/drawing/2014/main" val="3957332090"/>
                    </a:ext>
                  </a:extLst>
                </a:gridCol>
                <a:gridCol w="2786742">
                  <a:extLst>
                    <a:ext uri="{9D8B030D-6E8A-4147-A177-3AD203B41FA5}">
                      <a16:colId xmlns:a16="http://schemas.microsoft.com/office/drawing/2014/main" val="4043717429"/>
                    </a:ext>
                  </a:extLst>
                </a:gridCol>
                <a:gridCol w="6582228">
                  <a:extLst>
                    <a:ext uri="{9D8B030D-6E8A-4147-A177-3AD203B41FA5}">
                      <a16:colId xmlns:a16="http://schemas.microsoft.com/office/drawing/2014/main" val="1038551100"/>
                    </a:ext>
                  </a:extLst>
                </a:gridCol>
              </a:tblGrid>
              <a:tr h="894575">
                <a:tc>
                  <a:txBody>
                    <a:bodyPr/>
                    <a:lstStyle/>
                    <a:p>
                      <a:pPr algn="ctr" fontAlgn="ctr"/>
                      <a:r>
                        <a:rPr lang="es-MX" sz="1600" b="1" u="none" strike="noStrike" dirty="0">
                          <a:effectLst/>
                        </a:rPr>
                        <a:t>ESTADOS</a:t>
                      </a:r>
                      <a:endParaRPr lang="es-MX" sz="16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MX" sz="1600" b="1" u="none" strike="noStrike" dirty="0">
                          <a:effectLst/>
                        </a:rPr>
                        <a:t>LEY DE PARTICIPACIÓN </a:t>
                      </a:r>
                      <a:r>
                        <a:rPr lang="es-MX" sz="1600" b="1" u="none" strike="noStrike" dirty="0" smtClean="0">
                          <a:effectLst/>
                        </a:rPr>
                        <a:t>CIUDADANA</a:t>
                      </a:r>
                    </a:p>
                    <a:p>
                      <a:pPr algn="ctr" fontAlgn="ctr"/>
                      <a:r>
                        <a:rPr lang="es-MX" sz="1600" b="1" u="none" strike="noStrike" dirty="0" smtClean="0">
                          <a:effectLst/>
                        </a:rPr>
                        <a:t>FECHA</a:t>
                      </a:r>
                      <a:r>
                        <a:rPr lang="es-MX" sz="1600" b="1" u="none" strike="noStrike" baseline="0" dirty="0" smtClean="0">
                          <a:effectLst/>
                        </a:rPr>
                        <a:t> VIGENTE</a:t>
                      </a:r>
                      <a:endParaRPr lang="es-MX" sz="1600" b="1" u="none" strike="noStrike" dirty="0" smtClean="0">
                        <a:effectLst/>
                      </a:endParaRPr>
                    </a:p>
                  </a:txBody>
                  <a:tcPr marL="9525" marR="9525" marT="9525" marB="0" anchor="ctr"/>
                </a:tc>
                <a:tc>
                  <a:txBody>
                    <a:bodyPr/>
                    <a:lstStyle/>
                    <a:p>
                      <a:pPr algn="ctr" fontAlgn="ctr"/>
                      <a:r>
                        <a:rPr lang="es-MX" sz="1600" b="1" u="none" strike="noStrike" dirty="0" smtClean="0">
                          <a:effectLst/>
                        </a:rPr>
                        <a:t>¿CON QUÉ MECANISMOS</a:t>
                      </a:r>
                      <a:r>
                        <a:rPr lang="es-MX" sz="1600" b="1" u="none" strike="noStrike" baseline="0" dirty="0" smtClean="0">
                          <a:effectLst/>
                        </a:rPr>
                        <a:t> CUENTA?</a:t>
                      </a:r>
                      <a:endParaRPr lang="es-MX" sz="1600" b="1" u="none" strike="noStrike" dirty="0" smtClean="0">
                        <a:effectLst/>
                      </a:endParaRPr>
                    </a:p>
                  </a:txBody>
                  <a:tcPr marL="9525" marR="9525" marT="9525" marB="0" anchor="ctr"/>
                </a:tc>
                <a:extLst>
                  <a:ext uri="{0D108BD9-81ED-4DB2-BD59-A6C34878D82A}">
                    <a16:rowId xmlns:a16="http://schemas.microsoft.com/office/drawing/2014/main" val="262338190"/>
                  </a:ext>
                </a:extLst>
              </a:tr>
              <a:tr h="366630">
                <a:tc>
                  <a:txBody>
                    <a:bodyPr/>
                    <a:lstStyle/>
                    <a:p>
                      <a:pPr algn="ctr" fontAlgn="ctr"/>
                      <a:r>
                        <a:rPr lang="es-MX" sz="1400" u="none" strike="noStrike" dirty="0">
                          <a:effectLst/>
                        </a:rPr>
                        <a:t>MICHOACÁN</a:t>
                      </a:r>
                      <a:endParaRPr lang="es-MX"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indent="0" algn="ctr" defTabSz="914377" rtl="0" eaLnBrk="1" fontAlgn="ctr" latinLnBrk="0" hangingPunct="1">
                        <a:lnSpc>
                          <a:spcPct val="100000"/>
                        </a:lnSpc>
                        <a:spcBef>
                          <a:spcPts val="0"/>
                        </a:spcBef>
                        <a:spcAft>
                          <a:spcPts val="0"/>
                        </a:spcAft>
                        <a:buClrTx/>
                        <a:buSzTx/>
                        <a:buFontTx/>
                        <a:buNone/>
                        <a:tabLst/>
                        <a:defRPr/>
                      </a:pPr>
                      <a:r>
                        <a:rPr lang="es-MX" sz="1400" dirty="0" smtClean="0">
                          <a:effectLst/>
                        </a:rPr>
                        <a:t>27/04/2016</a:t>
                      </a:r>
                      <a:endParaRPr lang="es-MX" sz="1400" dirty="0" smtClean="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es-MX" sz="1400" u="none" strike="noStrike" dirty="0" smtClean="0">
                          <a:effectLst/>
                        </a:rPr>
                        <a:t>REFERENDUM,</a:t>
                      </a:r>
                      <a:r>
                        <a:rPr lang="es-MX" sz="1400" u="none" strike="noStrike" baseline="0" dirty="0" smtClean="0">
                          <a:effectLst/>
                        </a:rPr>
                        <a:t> PLEBISCITO, INICIATIVA POPULAR/CIUDADANA, </a:t>
                      </a:r>
                      <a:r>
                        <a:rPr lang="es-MX" sz="1400" u="none" strike="noStrike" dirty="0" smtClean="0">
                          <a:effectLst/>
                        </a:rPr>
                        <a:t>CONSULTA POPULAR, PRESUPUESTO PARTICIPACITIVO, </a:t>
                      </a:r>
                      <a:r>
                        <a:rPr lang="es-MX" sz="1400" u="none" strike="noStrike" baseline="0" dirty="0" smtClean="0">
                          <a:effectLst/>
                        </a:rPr>
                        <a:t>OBSERVATORIOS CIUDADANOS.</a:t>
                      </a:r>
                      <a:endParaRPr lang="es-MX" sz="1400" dirty="0" smtClean="0">
                        <a:effectLst/>
                        <a:latin typeface="+mn-lt"/>
                      </a:endParaRPr>
                    </a:p>
                  </a:txBody>
                  <a:tcPr marL="9525" marR="9525" marT="9525" marB="0" anchor="ctr"/>
                </a:tc>
                <a:extLst>
                  <a:ext uri="{0D108BD9-81ED-4DB2-BD59-A6C34878D82A}">
                    <a16:rowId xmlns:a16="http://schemas.microsoft.com/office/drawing/2014/main" val="225989436"/>
                  </a:ext>
                </a:extLst>
              </a:tr>
              <a:tr h="1328663">
                <a:tc>
                  <a:txBody>
                    <a:bodyPr/>
                    <a:lstStyle/>
                    <a:p>
                      <a:pPr algn="ctr" fontAlgn="ctr"/>
                      <a:r>
                        <a:rPr lang="es-MX" sz="1400" u="none" strike="noStrike" dirty="0">
                          <a:effectLst/>
                        </a:rPr>
                        <a:t>MORELOS</a:t>
                      </a:r>
                      <a:endParaRPr lang="es-MX"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b="0" i="0" u="none" strike="noStrike" dirty="0" smtClean="0">
                          <a:solidFill>
                            <a:srgbClr val="000000"/>
                          </a:solidFill>
                          <a:effectLst/>
                          <a:latin typeface="Calibri" panose="020F0502020204030204" pitchFamily="34" charset="0"/>
                        </a:rPr>
                        <a:t>06/03/2014</a:t>
                      </a:r>
                      <a:endParaRPr lang="es-MX"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MX" sz="1400" u="none" strike="noStrike" dirty="0" smtClean="0">
                          <a:effectLst/>
                        </a:rPr>
                        <a:t>REFERENDUM,</a:t>
                      </a:r>
                      <a:r>
                        <a:rPr lang="es-MX" sz="1400" u="none" strike="noStrike" baseline="0" dirty="0" smtClean="0">
                          <a:effectLst/>
                        </a:rPr>
                        <a:t> PLEBISCITO, INICIATIVA POPULAR/CIUDADANA, REVOCACIÓN DE MANDATO, RENDICIÓN DE CUENTAS.</a:t>
                      </a:r>
                      <a:endParaRPr lang="es-MX"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81214650"/>
                  </a:ext>
                </a:extLst>
              </a:tr>
              <a:tr h="671664">
                <a:tc>
                  <a:txBody>
                    <a:bodyPr/>
                    <a:lstStyle/>
                    <a:p>
                      <a:pPr algn="ctr" fontAlgn="ctr"/>
                      <a:r>
                        <a:rPr lang="es-MX" sz="1400" u="none" strike="noStrike" dirty="0">
                          <a:effectLst/>
                        </a:rPr>
                        <a:t>NAYARIT</a:t>
                      </a:r>
                      <a:endParaRPr lang="es-MX"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b="0" i="0" u="none" strike="noStrike" dirty="0" smtClean="0">
                          <a:solidFill>
                            <a:srgbClr val="000000"/>
                          </a:solidFill>
                          <a:effectLst/>
                          <a:latin typeface="Calibri" panose="020F0502020204030204" pitchFamily="34" charset="0"/>
                        </a:rPr>
                        <a:t>22/12/2012</a:t>
                      </a:r>
                      <a:endParaRPr lang="es-MX"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indent="0" algn="l" defTabSz="914377" rtl="0" eaLnBrk="1" fontAlgn="ctr" latinLnBrk="0" hangingPunct="1">
                        <a:lnSpc>
                          <a:spcPct val="100000"/>
                        </a:lnSpc>
                        <a:spcBef>
                          <a:spcPts val="0"/>
                        </a:spcBef>
                        <a:spcAft>
                          <a:spcPts val="0"/>
                        </a:spcAft>
                        <a:buClrTx/>
                        <a:buSzTx/>
                        <a:buFontTx/>
                        <a:buNone/>
                        <a:tabLst/>
                        <a:defRPr/>
                      </a:pPr>
                      <a:r>
                        <a:rPr lang="es-MX" sz="1400" u="none" strike="noStrike" dirty="0" smtClean="0">
                          <a:effectLst/>
                        </a:rPr>
                        <a:t>REFERENDUM,</a:t>
                      </a:r>
                      <a:r>
                        <a:rPr lang="es-MX" sz="1400" u="none" strike="noStrike" baseline="0" dirty="0" smtClean="0">
                          <a:effectLst/>
                        </a:rPr>
                        <a:t> PLEBISCITO, INICIATIVA POPULAR/CIUDADANA.</a:t>
                      </a:r>
                      <a:endParaRPr lang="es-MX" sz="1400" b="1" i="0" u="none" strike="noStrike" dirty="0" smtClean="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86949227"/>
                  </a:ext>
                </a:extLst>
              </a:tr>
              <a:tr h="1000164">
                <a:tc>
                  <a:txBody>
                    <a:bodyPr/>
                    <a:lstStyle/>
                    <a:p>
                      <a:pPr algn="ctr" fontAlgn="ctr"/>
                      <a:r>
                        <a:rPr lang="es-MX" sz="1400" u="none" strike="noStrike" dirty="0">
                          <a:effectLst/>
                        </a:rPr>
                        <a:t>NUEVO LEÓN</a:t>
                      </a:r>
                      <a:endParaRPr lang="es-MX"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b="0" i="0" u="none" strike="noStrike" dirty="0" smtClean="0">
                          <a:solidFill>
                            <a:srgbClr val="000000"/>
                          </a:solidFill>
                          <a:effectLst/>
                          <a:latin typeface="Calibri" panose="020F0502020204030204" pitchFamily="34" charset="0"/>
                        </a:rPr>
                        <a:t>13/05/2016</a:t>
                      </a:r>
                      <a:endParaRPr lang="es-MX"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MX" sz="1400" u="none" strike="noStrike" dirty="0" smtClean="0">
                          <a:effectLst/>
                        </a:rPr>
                        <a:t>CONSULTA POPULAR, INICIATIVA POPULAR/CIUDADANA, CONTRALORÍAS CIUDADANAS O SOCIAL,</a:t>
                      </a:r>
                      <a:r>
                        <a:rPr lang="es-MX" sz="1400" u="none" strike="noStrike" baseline="0" dirty="0" smtClean="0">
                          <a:effectLst/>
                        </a:rPr>
                        <a:t> </a:t>
                      </a:r>
                      <a:r>
                        <a:rPr lang="es-MX" sz="1400" u="none" strike="noStrike" dirty="0" smtClean="0">
                          <a:effectLst/>
                        </a:rPr>
                        <a:t>PRESUPUESTO PARTICIPACITIVO, AUDIENCIA PÚBLICA</a:t>
                      </a:r>
                      <a:r>
                        <a:rPr lang="es-MX" sz="1400" u="none" strike="noStrike" baseline="0" dirty="0" smtClean="0">
                          <a:effectLst/>
                        </a:rPr>
                        <a:t>, REVOCACIÓN DEL MANDATO.</a:t>
                      </a:r>
                      <a:endParaRPr lang="es-MX"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48660385"/>
                  </a:ext>
                </a:extLst>
              </a:tr>
              <a:tr h="366630">
                <a:tc>
                  <a:txBody>
                    <a:bodyPr/>
                    <a:lstStyle/>
                    <a:p>
                      <a:pPr algn="ctr" fontAlgn="ctr"/>
                      <a:r>
                        <a:rPr lang="es-MX" sz="1400" u="none" strike="noStrike" dirty="0">
                          <a:effectLst/>
                        </a:rPr>
                        <a:t>OAXACA</a:t>
                      </a:r>
                      <a:endParaRPr lang="es-MX"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b="0" i="0" u="none" strike="noStrike" dirty="0" smtClean="0">
                          <a:solidFill>
                            <a:srgbClr val="000000"/>
                          </a:solidFill>
                          <a:effectLst/>
                          <a:latin typeface="Calibri" panose="020F0502020204030204" pitchFamily="34" charset="0"/>
                        </a:rPr>
                        <a:t>17/08/2012</a:t>
                      </a:r>
                      <a:endParaRPr lang="es-MX"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MX" sz="1400" u="none" strike="noStrike" dirty="0" smtClean="0">
                          <a:effectLst/>
                        </a:rPr>
                        <a:t>REFERENDUM,</a:t>
                      </a:r>
                      <a:r>
                        <a:rPr lang="es-MX" sz="1400" u="none" strike="noStrike" baseline="0" dirty="0" smtClean="0">
                          <a:effectLst/>
                        </a:rPr>
                        <a:t> PLEBISCITO, </a:t>
                      </a:r>
                      <a:r>
                        <a:rPr lang="es-MX" sz="1400" u="none" strike="noStrike" dirty="0" smtClean="0">
                          <a:effectLst/>
                        </a:rPr>
                        <a:t>AUDIENCIA PÚBLICA</a:t>
                      </a:r>
                      <a:r>
                        <a:rPr lang="es-MX" sz="1400" u="none" strike="noStrike" baseline="0" dirty="0" smtClean="0">
                          <a:effectLst/>
                        </a:rPr>
                        <a:t>, REVOCACIÓN DEL MANDATO, CABILDO EN SESIÓN ABIERTA, CONSEJOS CONSULTIVOS CIUDADANOS.</a:t>
                      </a:r>
                      <a:endParaRPr lang="es-MX"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83520001"/>
                  </a:ext>
                </a:extLst>
              </a:tr>
              <a:tr h="366630">
                <a:tc>
                  <a:txBody>
                    <a:bodyPr/>
                    <a:lstStyle/>
                    <a:p>
                      <a:pPr algn="ctr" fontAlgn="ctr"/>
                      <a:r>
                        <a:rPr lang="es-MX" sz="1400" u="none" strike="noStrike" dirty="0">
                          <a:effectLst/>
                        </a:rPr>
                        <a:t>PUEBLA</a:t>
                      </a:r>
                      <a:endParaRPr lang="es-MX" sz="1400" b="1"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es-MX" sz="1400" b="1" i="0" u="none" strike="noStrike" dirty="0" smtClean="0">
                          <a:solidFill>
                            <a:schemeClr val="bg1"/>
                          </a:solidFill>
                          <a:effectLst/>
                          <a:latin typeface="Calibri" panose="020F0502020204030204" pitchFamily="34" charset="0"/>
                        </a:rPr>
                        <a:t>NO TIENE</a:t>
                      </a:r>
                      <a:endParaRPr lang="es-MX" sz="1400" b="1"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hMerge="1">
                  <a:txBody>
                    <a:bodyPr/>
                    <a:lstStyle/>
                    <a:p>
                      <a:pPr marL="0" marR="0" indent="0" algn="l" defTabSz="914377" rtl="0" eaLnBrk="1" fontAlgn="ctr" latinLnBrk="0" hangingPunct="1">
                        <a:lnSpc>
                          <a:spcPct val="100000"/>
                        </a:lnSpc>
                        <a:spcBef>
                          <a:spcPts val="0"/>
                        </a:spcBef>
                        <a:spcAft>
                          <a:spcPts val="0"/>
                        </a:spcAft>
                        <a:buClrTx/>
                        <a:buSzTx/>
                        <a:buFontTx/>
                        <a:buNone/>
                        <a:tabLst/>
                        <a:defRPr/>
                      </a:pPr>
                      <a:endParaRPr lang="es-MX" sz="1400" b="1" i="0" u="none" strike="noStrike" dirty="0" smtClean="0">
                        <a:solidFill>
                          <a:srgbClr val="000000"/>
                        </a:solidFill>
                        <a:effectLst/>
                        <a:latin typeface="Calibri" panose="020F0502020204030204" pitchFamily="34" charset="0"/>
                      </a:endParaRPr>
                    </a:p>
                  </a:txBody>
                  <a:tcPr marL="9525" marR="9525" marT="9525" marB="0" anchor="ctr">
                    <a:solidFill>
                      <a:schemeClr val="tx1"/>
                    </a:solidFill>
                  </a:tcPr>
                </a:tc>
                <a:extLst>
                  <a:ext uri="{0D108BD9-81ED-4DB2-BD59-A6C34878D82A}">
                    <a16:rowId xmlns:a16="http://schemas.microsoft.com/office/drawing/2014/main" val="4116496993"/>
                  </a:ext>
                </a:extLst>
              </a:tr>
              <a:tr h="366630">
                <a:tc>
                  <a:txBody>
                    <a:bodyPr/>
                    <a:lstStyle/>
                    <a:p>
                      <a:pPr algn="ctr" fontAlgn="ctr"/>
                      <a:r>
                        <a:rPr lang="es-MX" sz="1400" u="none" strike="noStrike" dirty="0">
                          <a:effectLst/>
                        </a:rPr>
                        <a:t>QUERÉTARO</a:t>
                      </a:r>
                      <a:endParaRPr lang="es-MX"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b="0" i="0" u="none" strike="noStrike" dirty="0" smtClean="0">
                          <a:solidFill>
                            <a:srgbClr val="000000"/>
                          </a:solidFill>
                          <a:effectLst/>
                          <a:latin typeface="Calibri" panose="020F0502020204030204" pitchFamily="34" charset="0"/>
                        </a:rPr>
                        <a:t>17/08/2012</a:t>
                      </a:r>
                      <a:endParaRPr lang="es-MX"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indent="0" algn="l" defTabSz="914377" rtl="0" eaLnBrk="1" fontAlgn="ctr" latinLnBrk="0" hangingPunct="1">
                        <a:lnSpc>
                          <a:spcPct val="100000"/>
                        </a:lnSpc>
                        <a:spcBef>
                          <a:spcPts val="0"/>
                        </a:spcBef>
                        <a:spcAft>
                          <a:spcPts val="0"/>
                        </a:spcAft>
                        <a:buClrTx/>
                        <a:buSzTx/>
                        <a:buFontTx/>
                        <a:buNone/>
                        <a:tabLst/>
                        <a:defRPr/>
                      </a:pPr>
                      <a:r>
                        <a:rPr lang="es-MX" sz="1400" u="none" strike="noStrike" dirty="0" smtClean="0">
                          <a:effectLst/>
                        </a:rPr>
                        <a:t>REFERENDUM,</a:t>
                      </a:r>
                      <a:r>
                        <a:rPr lang="es-MX" sz="1400" u="none" strike="noStrike" baseline="0" dirty="0" smtClean="0">
                          <a:effectLst/>
                        </a:rPr>
                        <a:t> PLEBISCITO, INICIATIVA POPULAR/CIUDADANA, </a:t>
                      </a:r>
                      <a:r>
                        <a:rPr lang="es-MX" sz="1400" u="none" strike="noStrike" dirty="0" smtClean="0">
                          <a:effectLst/>
                        </a:rPr>
                        <a:t>CONSULTA POPULAR, OBRA PÚBLICA CON PARTICIPACIÓN CIUDADANA</a:t>
                      </a:r>
                      <a:endParaRPr lang="es-MX" sz="1400" b="1" i="0" u="none" strike="noStrike" dirty="0" smtClean="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75041075"/>
                  </a:ext>
                </a:extLst>
              </a:tr>
              <a:tr h="366630">
                <a:tc>
                  <a:txBody>
                    <a:bodyPr/>
                    <a:lstStyle/>
                    <a:p>
                      <a:pPr algn="ctr" fontAlgn="ctr"/>
                      <a:r>
                        <a:rPr lang="es-MX" sz="1400" u="none" strike="noStrike" dirty="0">
                          <a:effectLst/>
                        </a:rPr>
                        <a:t>QUINTANA ROO</a:t>
                      </a:r>
                      <a:endParaRPr lang="es-MX"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indent="0" algn="ctr" defTabSz="914377" rtl="0" eaLnBrk="1" fontAlgn="ctr" latinLnBrk="0" hangingPunct="1">
                        <a:lnSpc>
                          <a:spcPct val="100000"/>
                        </a:lnSpc>
                        <a:spcBef>
                          <a:spcPts val="0"/>
                        </a:spcBef>
                        <a:spcAft>
                          <a:spcPts val="0"/>
                        </a:spcAft>
                        <a:buClrTx/>
                        <a:buSzTx/>
                        <a:buFontTx/>
                        <a:buNone/>
                        <a:tabLst/>
                        <a:defRPr/>
                      </a:pPr>
                      <a:r>
                        <a:rPr lang="es-MX" sz="1400" dirty="0" smtClean="0">
                          <a:effectLst/>
                        </a:rPr>
                        <a:t>21/03/2005</a:t>
                      </a:r>
                      <a:endParaRPr lang="es-MX" sz="1400" dirty="0" smtClean="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es-MX" sz="1400" u="none" strike="noStrike" dirty="0" smtClean="0">
                          <a:effectLst/>
                        </a:rPr>
                        <a:t>REFERENDUM,</a:t>
                      </a:r>
                      <a:r>
                        <a:rPr lang="es-MX" sz="1400" u="none" strike="noStrike" baseline="0" dirty="0" smtClean="0">
                          <a:effectLst/>
                        </a:rPr>
                        <a:t> PLEBISCITO</a:t>
                      </a:r>
                      <a:endParaRPr lang="es-MX" sz="1400" dirty="0" smtClean="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855544684"/>
                  </a:ext>
                </a:extLst>
              </a:tr>
            </a:tbl>
          </a:graphicData>
        </a:graphic>
      </p:graphicFrame>
    </p:spTree>
    <p:extLst>
      <p:ext uri="{BB962C8B-B14F-4D97-AF65-F5344CB8AC3E}">
        <p14:creationId xmlns:p14="http://schemas.microsoft.com/office/powerpoint/2010/main" val="3194925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4112877068"/>
              </p:ext>
            </p:extLst>
          </p:nvPr>
        </p:nvGraphicFramePr>
        <p:xfrm>
          <a:off x="254001" y="288245"/>
          <a:ext cx="11683998" cy="5244960"/>
        </p:xfrm>
        <a:graphic>
          <a:graphicData uri="http://schemas.openxmlformats.org/drawingml/2006/table">
            <a:tbl>
              <a:tblPr>
                <a:tableStyleId>{21E4AEA4-8DFA-4A89-87EB-49C32662AFE0}</a:tableStyleId>
              </a:tblPr>
              <a:tblGrid>
                <a:gridCol w="2315028">
                  <a:extLst>
                    <a:ext uri="{9D8B030D-6E8A-4147-A177-3AD203B41FA5}">
                      <a16:colId xmlns:a16="http://schemas.microsoft.com/office/drawing/2014/main" val="3957332090"/>
                    </a:ext>
                  </a:extLst>
                </a:gridCol>
                <a:gridCol w="2786742">
                  <a:extLst>
                    <a:ext uri="{9D8B030D-6E8A-4147-A177-3AD203B41FA5}">
                      <a16:colId xmlns:a16="http://schemas.microsoft.com/office/drawing/2014/main" val="4043717429"/>
                    </a:ext>
                  </a:extLst>
                </a:gridCol>
                <a:gridCol w="6582228">
                  <a:extLst>
                    <a:ext uri="{9D8B030D-6E8A-4147-A177-3AD203B41FA5}">
                      <a16:colId xmlns:a16="http://schemas.microsoft.com/office/drawing/2014/main" val="1038551100"/>
                    </a:ext>
                  </a:extLst>
                </a:gridCol>
              </a:tblGrid>
              <a:tr h="894575">
                <a:tc>
                  <a:txBody>
                    <a:bodyPr/>
                    <a:lstStyle/>
                    <a:p>
                      <a:pPr algn="ctr" fontAlgn="ctr"/>
                      <a:r>
                        <a:rPr lang="es-MX" sz="1600" b="1" u="none" strike="noStrike" dirty="0">
                          <a:effectLst/>
                        </a:rPr>
                        <a:t>ESTADOS</a:t>
                      </a:r>
                      <a:endParaRPr lang="es-MX" sz="16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MX" sz="1600" b="1" u="none" strike="noStrike" dirty="0">
                          <a:effectLst/>
                        </a:rPr>
                        <a:t>LEY DE PARTICIPACIÓN </a:t>
                      </a:r>
                      <a:r>
                        <a:rPr lang="es-MX" sz="1600" b="1" u="none" strike="noStrike" dirty="0" smtClean="0">
                          <a:effectLst/>
                        </a:rPr>
                        <a:t>CIUDADANA</a:t>
                      </a:r>
                    </a:p>
                    <a:p>
                      <a:pPr algn="ctr" fontAlgn="ctr"/>
                      <a:r>
                        <a:rPr lang="es-MX" sz="1600" b="1" u="none" strike="noStrike" dirty="0" smtClean="0">
                          <a:effectLst/>
                        </a:rPr>
                        <a:t>FECHA</a:t>
                      </a:r>
                      <a:r>
                        <a:rPr lang="es-MX" sz="1600" b="1" u="none" strike="noStrike" baseline="0" dirty="0" smtClean="0">
                          <a:effectLst/>
                        </a:rPr>
                        <a:t> VIGENTE</a:t>
                      </a:r>
                      <a:endParaRPr lang="es-MX" sz="1600" b="1" u="none" strike="noStrike" dirty="0" smtClean="0">
                        <a:effectLst/>
                      </a:endParaRPr>
                    </a:p>
                  </a:txBody>
                  <a:tcPr marL="9525" marR="9525" marT="9525" marB="0" anchor="ctr"/>
                </a:tc>
                <a:tc>
                  <a:txBody>
                    <a:bodyPr/>
                    <a:lstStyle/>
                    <a:p>
                      <a:pPr algn="ctr" fontAlgn="ctr"/>
                      <a:r>
                        <a:rPr lang="es-MX" sz="1600" b="1" u="none" strike="noStrike" dirty="0" smtClean="0">
                          <a:effectLst/>
                        </a:rPr>
                        <a:t>¿CON QUÉ MECANISMOS</a:t>
                      </a:r>
                      <a:r>
                        <a:rPr lang="es-MX" sz="1600" b="1" u="none" strike="noStrike" baseline="0" dirty="0" smtClean="0">
                          <a:effectLst/>
                        </a:rPr>
                        <a:t> CUENTA?</a:t>
                      </a:r>
                      <a:endParaRPr lang="es-MX" sz="1600" b="1" u="none" strike="noStrike" dirty="0" smtClean="0">
                        <a:effectLst/>
                      </a:endParaRPr>
                    </a:p>
                  </a:txBody>
                  <a:tcPr marL="9525" marR="9525" marT="9525" marB="0" anchor="ctr"/>
                </a:tc>
                <a:extLst>
                  <a:ext uri="{0D108BD9-81ED-4DB2-BD59-A6C34878D82A}">
                    <a16:rowId xmlns:a16="http://schemas.microsoft.com/office/drawing/2014/main" val="262338190"/>
                  </a:ext>
                </a:extLst>
              </a:tr>
              <a:tr h="366630">
                <a:tc>
                  <a:txBody>
                    <a:bodyPr/>
                    <a:lstStyle/>
                    <a:p>
                      <a:pPr algn="l" fontAlgn="ctr"/>
                      <a:r>
                        <a:rPr lang="es-MX" sz="1400" u="none" strike="noStrike" dirty="0">
                          <a:effectLst/>
                        </a:rPr>
                        <a:t>SAN LUIS POTOSÍ</a:t>
                      </a:r>
                      <a:endParaRPr lang="es-MX"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indent="0" algn="ctr" defTabSz="914377" rtl="0" eaLnBrk="1" fontAlgn="ctr" latinLnBrk="0" hangingPunct="1">
                        <a:lnSpc>
                          <a:spcPct val="100000"/>
                        </a:lnSpc>
                        <a:spcBef>
                          <a:spcPts val="0"/>
                        </a:spcBef>
                        <a:spcAft>
                          <a:spcPts val="0"/>
                        </a:spcAft>
                        <a:buClrTx/>
                        <a:buSzTx/>
                        <a:buFontTx/>
                        <a:buNone/>
                        <a:tabLst/>
                        <a:defRPr/>
                      </a:pPr>
                      <a:r>
                        <a:rPr lang="es-MX" sz="1400" b="0" i="0" u="none" strike="noStrike" dirty="0" smtClean="0">
                          <a:solidFill>
                            <a:srgbClr val="000000"/>
                          </a:solidFill>
                          <a:effectLst/>
                          <a:latin typeface="Calibri" panose="020F0502020204030204" pitchFamily="34" charset="0"/>
                        </a:rPr>
                        <a:t>17/03/2016</a:t>
                      </a:r>
                    </a:p>
                  </a:txBody>
                  <a:tcPr marL="9525" marR="9525" marT="9525" marB="0" anchor="ctr"/>
                </a:tc>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es-MX" sz="1400" u="none" strike="noStrike" dirty="0" smtClean="0">
                          <a:effectLst/>
                        </a:rPr>
                        <a:t>REFERENDUM,</a:t>
                      </a:r>
                      <a:r>
                        <a:rPr lang="es-MX" sz="1400" u="none" strike="noStrike" baseline="0" dirty="0" smtClean="0">
                          <a:effectLst/>
                        </a:rPr>
                        <a:t> PLEBISCITO.</a:t>
                      </a:r>
                      <a:endParaRPr lang="es-MX" sz="1400" dirty="0" smtClean="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5989436"/>
                  </a:ext>
                </a:extLst>
              </a:tr>
              <a:tr h="366630">
                <a:tc>
                  <a:txBody>
                    <a:bodyPr/>
                    <a:lstStyle/>
                    <a:p>
                      <a:pPr algn="l" fontAlgn="ctr"/>
                      <a:r>
                        <a:rPr lang="es-MX" sz="1400" u="none" strike="noStrike" dirty="0">
                          <a:effectLst/>
                        </a:rPr>
                        <a:t>SINALOA</a:t>
                      </a:r>
                      <a:endParaRPr lang="es-MX"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indent="0" algn="ctr" defTabSz="914377" rtl="0" eaLnBrk="1" fontAlgn="ctr" latinLnBrk="0" hangingPunct="1">
                        <a:lnSpc>
                          <a:spcPct val="100000"/>
                        </a:lnSpc>
                        <a:spcBef>
                          <a:spcPts val="0"/>
                        </a:spcBef>
                        <a:spcAft>
                          <a:spcPts val="0"/>
                        </a:spcAft>
                        <a:buClrTx/>
                        <a:buSzTx/>
                        <a:buFontTx/>
                        <a:buNone/>
                        <a:tabLst/>
                        <a:defRPr/>
                      </a:pPr>
                      <a:r>
                        <a:rPr lang="es-MX" sz="1400" dirty="0" smtClean="0">
                          <a:effectLst/>
                        </a:rPr>
                        <a:t>10/08/2012</a:t>
                      </a:r>
                      <a:endParaRPr lang="es-MX" sz="1400" dirty="0" smtClean="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es-MX" sz="1400" u="none" strike="noStrike" dirty="0" smtClean="0">
                          <a:effectLst/>
                        </a:rPr>
                        <a:t>REFERENDUM,</a:t>
                      </a:r>
                      <a:r>
                        <a:rPr lang="es-MX" sz="1400" u="none" strike="noStrike" baseline="0" dirty="0" smtClean="0">
                          <a:effectLst/>
                        </a:rPr>
                        <a:t> PLEBISCITO, INICIATIVA POPULAR/CIUDADANA.</a:t>
                      </a:r>
                      <a:endParaRPr lang="es-MX" sz="1400" b="1" i="0" u="none" strike="noStrike" dirty="0" smtClean="0">
                        <a:solidFill>
                          <a:srgbClr val="000000"/>
                        </a:solidFill>
                        <a:effectLst/>
                        <a:latin typeface="+mn-lt"/>
                      </a:endParaRPr>
                    </a:p>
                  </a:txBody>
                  <a:tcPr marL="9525" marR="9525" marT="9525" marB="0" anchor="ctr"/>
                </a:tc>
                <a:extLst>
                  <a:ext uri="{0D108BD9-81ED-4DB2-BD59-A6C34878D82A}">
                    <a16:rowId xmlns:a16="http://schemas.microsoft.com/office/drawing/2014/main" val="1103792494"/>
                  </a:ext>
                </a:extLst>
              </a:tr>
              <a:tr h="478777">
                <a:tc>
                  <a:txBody>
                    <a:bodyPr/>
                    <a:lstStyle/>
                    <a:p>
                      <a:pPr algn="l" fontAlgn="ctr"/>
                      <a:r>
                        <a:rPr lang="es-MX" sz="1400" u="none" strike="noStrike" dirty="0">
                          <a:effectLst/>
                        </a:rPr>
                        <a:t>SONORA</a:t>
                      </a:r>
                      <a:endParaRPr lang="es-MX"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b="0" i="0" u="none" strike="noStrike" dirty="0" smtClean="0">
                          <a:solidFill>
                            <a:srgbClr val="000000"/>
                          </a:solidFill>
                          <a:effectLst/>
                          <a:latin typeface="Calibri" panose="020F0502020204030204" pitchFamily="34" charset="0"/>
                        </a:rPr>
                        <a:t>Octubre</a:t>
                      </a:r>
                      <a:r>
                        <a:rPr lang="es-MX" sz="1400" b="0" i="0" u="none" strike="noStrike" baseline="0" dirty="0" smtClean="0">
                          <a:solidFill>
                            <a:srgbClr val="000000"/>
                          </a:solidFill>
                          <a:effectLst/>
                          <a:latin typeface="Calibri" panose="020F0502020204030204" pitchFamily="34" charset="0"/>
                        </a:rPr>
                        <a:t>/</a:t>
                      </a:r>
                      <a:r>
                        <a:rPr lang="es-MX" sz="1400" b="0" i="0" u="none" strike="noStrike" dirty="0" smtClean="0">
                          <a:solidFill>
                            <a:srgbClr val="000000"/>
                          </a:solidFill>
                          <a:effectLst/>
                          <a:latin typeface="Calibri" panose="020F0502020204030204" pitchFamily="34" charset="0"/>
                        </a:rPr>
                        <a:t>2011</a:t>
                      </a:r>
                      <a:endParaRPr lang="es-MX"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es-MX" sz="1400" u="none" strike="noStrike" dirty="0" smtClean="0">
                          <a:effectLst/>
                        </a:rPr>
                        <a:t>REFERENDUM,</a:t>
                      </a:r>
                      <a:r>
                        <a:rPr lang="es-MX" sz="1400" u="none" strike="noStrike" baseline="0" dirty="0" smtClean="0">
                          <a:effectLst/>
                        </a:rPr>
                        <a:t> PLEBISCITO, INICIATIVA POPULAR/CIUDADANA, </a:t>
                      </a:r>
                      <a:r>
                        <a:rPr lang="es-MX" sz="1400" u="none" strike="noStrike" dirty="0" smtClean="0">
                          <a:effectLst/>
                        </a:rPr>
                        <a:t>CONSULTA POPULAR, CONSULTA VECINAL.</a:t>
                      </a:r>
                      <a:r>
                        <a:rPr lang="es-MX" sz="1400" dirty="0" smtClean="0">
                          <a:effectLst/>
                        </a:rPr>
                        <a:t> </a:t>
                      </a:r>
                      <a:endParaRPr lang="es-MX"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81214650"/>
                  </a:ext>
                </a:extLst>
              </a:tr>
              <a:tr h="671664">
                <a:tc>
                  <a:txBody>
                    <a:bodyPr/>
                    <a:lstStyle/>
                    <a:p>
                      <a:pPr algn="l" fontAlgn="ctr"/>
                      <a:r>
                        <a:rPr lang="es-MX" sz="1400" u="none" strike="noStrike" dirty="0">
                          <a:effectLst/>
                        </a:rPr>
                        <a:t>TABASCO</a:t>
                      </a:r>
                      <a:endParaRPr lang="es-MX" sz="1400" b="1"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es-MX" sz="1400" b="1" i="0" u="none" strike="noStrike" dirty="0" smtClean="0">
                          <a:solidFill>
                            <a:schemeClr val="bg1"/>
                          </a:solidFill>
                          <a:effectLst/>
                          <a:latin typeface="Calibri" panose="020F0502020204030204" pitchFamily="34" charset="0"/>
                        </a:rPr>
                        <a:t>NO TIENE</a:t>
                      </a:r>
                      <a:endParaRPr lang="es-MX" sz="1400" b="1"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hMerge="1">
                  <a:txBody>
                    <a:bodyPr/>
                    <a:lstStyle/>
                    <a:p>
                      <a:pPr marL="0" marR="0" indent="0" algn="l" defTabSz="914377" rtl="0" eaLnBrk="1" fontAlgn="ctr" latinLnBrk="0" hangingPunct="1">
                        <a:lnSpc>
                          <a:spcPct val="100000"/>
                        </a:lnSpc>
                        <a:spcBef>
                          <a:spcPts val="0"/>
                        </a:spcBef>
                        <a:spcAft>
                          <a:spcPts val="0"/>
                        </a:spcAft>
                        <a:buClrTx/>
                        <a:buSzTx/>
                        <a:buFontTx/>
                        <a:buNone/>
                        <a:tabLst/>
                        <a:defRPr/>
                      </a:pPr>
                      <a:endParaRPr lang="es-MX" sz="1400" b="1" i="0" u="none" strike="noStrike" dirty="0">
                        <a:solidFill>
                          <a:srgbClr val="000000"/>
                        </a:solidFill>
                        <a:effectLst/>
                        <a:latin typeface="Calibri" panose="020F0502020204030204" pitchFamily="34" charset="0"/>
                      </a:endParaRPr>
                    </a:p>
                  </a:txBody>
                  <a:tcPr marL="9525" marR="9525" marT="9525" marB="0" anchor="ctr">
                    <a:solidFill>
                      <a:schemeClr val="tx1"/>
                    </a:solidFill>
                  </a:tcPr>
                </a:tc>
                <a:extLst>
                  <a:ext uri="{0D108BD9-81ED-4DB2-BD59-A6C34878D82A}">
                    <a16:rowId xmlns:a16="http://schemas.microsoft.com/office/drawing/2014/main" val="2086949227"/>
                  </a:ext>
                </a:extLst>
              </a:tr>
              <a:tr h="1000164">
                <a:tc>
                  <a:txBody>
                    <a:bodyPr/>
                    <a:lstStyle/>
                    <a:p>
                      <a:pPr algn="l" fontAlgn="ctr"/>
                      <a:r>
                        <a:rPr lang="es-MX" sz="1400" u="none" strike="noStrike" dirty="0">
                          <a:effectLst/>
                        </a:rPr>
                        <a:t>TAMAULIPAS</a:t>
                      </a:r>
                      <a:endParaRPr lang="es-MX"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b="0" i="0" u="none" strike="noStrike" dirty="0" smtClean="0">
                          <a:solidFill>
                            <a:srgbClr val="000000"/>
                          </a:solidFill>
                          <a:effectLst/>
                          <a:latin typeface="Calibri" panose="020F0502020204030204" pitchFamily="34" charset="0"/>
                        </a:rPr>
                        <a:t>13/06/2015</a:t>
                      </a:r>
                      <a:endParaRPr lang="es-MX"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MX" sz="1400" u="none" strike="noStrike" dirty="0" smtClean="0">
                          <a:effectLst/>
                        </a:rPr>
                        <a:t>REFERENDUM, </a:t>
                      </a:r>
                      <a:r>
                        <a:rPr lang="es-MX" sz="1400" u="none" strike="noStrike" baseline="0" dirty="0" smtClean="0">
                          <a:effectLst/>
                        </a:rPr>
                        <a:t>PLEBISCITO, </a:t>
                      </a:r>
                      <a:r>
                        <a:rPr lang="es-MX" sz="1400" u="none" strike="noStrike" dirty="0" smtClean="0">
                          <a:effectLst/>
                        </a:rPr>
                        <a:t>CONSULTA POPULAR, INICIATIVA POPULAR/CIUDADANA, COLABORACIÓN CIUDADANA, DIFUSIÓN PUBLICA, AUDIENCIAS PÚBLICAS, RECORRIDOS DE</a:t>
                      </a:r>
                      <a:r>
                        <a:rPr lang="es-MX" sz="1400" u="none" strike="noStrike" baseline="0" dirty="0" smtClean="0">
                          <a:effectLst/>
                        </a:rPr>
                        <a:t> LOS PRESIDENTES MUNICIPALES.</a:t>
                      </a:r>
                      <a:endParaRPr lang="es-MX"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48660385"/>
                  </a:ext>
                </a:extLst>
              </a:tr>
              <a:tr h="366630">
                <a:tc>
                  <a:txBody>
                    <a:bodyPr/>
                    <a:lstStyle/>
                    <a:p>
                      <a:pPr algn="l" fontAlgn="ctr"/>
                      <a:r>
                        <a:rPr lang="es-MX" sz="1400" u="none" strike="noStrike" dirty="0">
                          <a:effectLst/>
                        </a:rPr>
                        <a:t>TLAXCALA</a:t>
                      </a:r>
                      <a:endParaRPr lang="es-MX" sz="1400" b="1"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es-MX" sz="1400" b="1" i="0" u="none" strike="noStrike" dirty="0" smtClean="0">
                          <a:solidFill>
                            <a:schemeClr val="bg1"/>
                          </a:solidFill>
                          <a:effectLst/>
                          <a:latin typeface="Calibri" panose="020F0502020204030204" pitchFamily="34" charset="0"/>
                        </a:rPr>
                        <a:t>NO TIENE</a:t>
                      </a:r>
                      <a:endParaRPr lang="es-MX" sz="1400" b="1"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hMerge="1">
                  <a:txBody>
                    <a:bodyPr/>
                    <a:lstStyle/>
                    <a:p>
                      <a:pPr algn="l" fontAlgn="ctr"/>
                      <a:endParaRPr lang="es-MX"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83520001"/>
                  </a:ext>
                </a:extLst>
              </a:tr>
              <a:tr h="366630">
                <a:tc>
                  <a:txBody>
                    <a:bodyPr/>
                    <a:lstStyle/>
                    <a:p>
                      <a:pPr algn="l" fontAlgn="ctr"/>
                      <a:r>
                        <a:rPr lang="es-MX" sz="1400" u="none" strike="noStrike" dirty="0">
                          <a:effectLst/>
                        </a:rPr>
                        <a:t>VERACRUZ</a:t>
                      </a:r>
                      <a:endParaRPr lang="es-MX" sz="1400" b="1"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es-MX" sz="1400" b="1" i="0" u="none" strike="noStrike" dirty="0" smtClean="0">
                          <a:solidFill>
                            <a:schemeClr val="bg1"/>
                          </a:solidFill>
                          <a:effectLst/>
                          <a:latin typeface="Calibri" panose="020F0502020204030204" pitchFamily="34" charset="0"/>
                        </a:rPr>
                        <a:t>NO TIENE</a:t>
                      </a:r>
                      <a:endParaRPr lang="es-MX" sz="1400" b="1"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hMerge="1">
                  <a:txBody>
                    <a:bodyPr/>
                    <a:lstStyle/>
                    <a:p>
                      <a:pPr marL="0" marR="0" indent="0" algn="l" defTabSz="914377" rtl="0" eaLnBrk="1" fontAlgn="ctr" latinLnBrk="0" hangingPunct="1">
                        <a:lnSpc>
                          <a:spcPct val="100000"/>
                        </a:lnSpc>
                        <a:spcBef>
                          <a:spcPts val="0"/>
                        </a:spcBef>
                        <a:spcAft>
                          <a:spcPts val="0"/>
                        </a:spcAft>
                        <a:buClrTx/>
                        <a:buSzTx/>
                        <a:buFontTx/>
                        <a:buNone/>
                        <a:tabLst/>
                        <a:defRPr/>
                      </a:pPr>
                      <a:endParaRPr lang="es-MX" sz="1400" b="1" i="0" u="none" strike="noStrike" dirty="0" smtClean="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16496993"/>
                  </a:ext>
                </a:extLst>
              </a:tr>
              <a:tr h="366630">
                <a:tc>
                  <a:txBody>
                    <a:bodyPr/>
                    <a:lstStyle/>
                    <a:p>
                      <a:pPr algn="l" fontAlgn="ctr"/>
                      <a:r>
                        <a:rPr lang="es-MX" sz="1400" u="none" strike="noStrike" dirty="0">
                          <a:effectLst/>
                        </a:rPr>
                        <a:t>YUCATÁN</a:t>
                      </a:r>
                      <a:endParaRPr lang="es-MX"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indent="0" algn="ctr" defTabSz="914377" rtl="0" eaLnBrk="1" fontAlgn="ctr" latinLnBrk="0" hangingPunct="1">
                        <a:lnSpc>
                          <a:spcPct val="100000"/>
                        </a:lnSpc>
                        <a:spcBef>
                          <a:spcPts val="0"/>
                        </a:spcBef>
                        <a:spcAft>
                          <a:spcPts val="0"/>
                        </a:spcAft>
                        <a:buClrTx/>
                        <a:buSzTx/>
                        <a:buFontTx/>
                        <a:buNone/>
                        <a:tabLst/>
                        <a:defRPr/>
                      </a:pPr>
                      <a:r>
                        <a:rPr lang="es-MX" sz="1400" dirty="0" smtClean="0">
                          <a:effectLst/>
                        </a:rPr>
                        <a:t>28/12/2016</a:t>
                      </a:r>
                      <a:endParaRPr lang="es-MX" sz="1400" dirty="0" smtClean="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es-MX" sz="1400" u="none" strike="noStrike" dirty="0" smtClean="0">
                          <a:effectLst/>
                        </a:rPr>
                        <a:t>REFERENDUM,</a:t>
                      </a:r>
                      <a:r>
                        <a:rPr lang="es-MX" sz="1400" u="none" strike="noStrike" baseline="0" dirty="0" smtClean="0">
                          <a:effectLst/>
                        </a:rPr>
                        <a:t> PLEBISCITO, INICIATIVA POPULAR/CIUDADANA.</a:t>
                      </a:r>
                      <a:endParaRPr lang="es-MX" sz="1400" u="none" strike="noStrike" dirty="0" smtClean="0">
                        <a:effectLst/>
                      </a:endParaRPr>
                    </a:p>
                  </a:txBody>
                  <a:tcPr marL="9525" marR="9525" marT="9525" marB="0" anchor="ctr"/>
                </a:tc>
                <a:extLst>
                  <a:ext uri="{0D108BD9-81ED-4DB2-BD59-A6C34878D82A}">
                    <a16:rowId xmlns:a16="http://schemas.microsoft.com/office/drawing/2014/main" val="4275041075"/>
                  </a:ext>
                </a:extLst>
              </a:tr>
              <a:tr h="366630">
                <a:tc>
                  <a:txBody>
                    <a:bodyPr/>
                    <a:lstStyle/>
                    <a:p>
                      <a:pPr algn="l" fontAlgn="ctr"/>
                      <a:r>
                        <a:rPr lang="es-MX" sz="1400" u="none" strike="noStrike" dirty="0">
                          <a:effectLst/>
                        </a:rPr>
                        <a:t>ZACATECAS</a:t>
                      </a:r>
                      <a:endParaRPr lang="es-MX"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dirty="0" smtClean="0">
                          <a:effectLst/>
                        </a:rPr>
                        <a:t>09/09/2001</a:t>
                      </a:r>
                      <a:endParaRPr lang="es-MX"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indent="0" algn="l" defTabSz="914377" rtl="0" eaLnBrk="1" fontAlgn="ctr" latinLnBrk="0" hangingPunct="1">
                        <a:lnSpc>
                          <a:spcPct val="100000"/>
                        </a:lnSpc>
                        <a:spcBef>
                          <a:spcPts val="0"/>
                        </a:spcBef>
                        <a:spcAft>
                          <a:spcPts val="0"/>
                        </a:spcAft>
                        <a:buClrTx/>
                        <a:buSzTx/>
                        <a:buFontTx/>
                        <a:buNone/>
                        <a:tabLst/>
                        <a:defRPr/>
                      </a:pPr>
                      <a:r>
                        <a:rPr lang="es-MX" sz="1400" u="none" strike="noStrike" dirty="0" smtClean="0">
                          <a:effectLst/>
                        </a:rPr>
                        <a:t>REFERENDUM.</a:t>
                      </a:r>
                      <a:endParaRPr lang="es-MX" sz="1400" b="1" i="0" u="none" strike="noStrike" dirty="0" smtClean="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55544684"/>
                  </a:ext>
                </a:extLst>
              </a:tr>
            </a:tbl>
          </a:graphicData>
        </a:graphic>
      </p:graphicFrame>
    </p:spTree>
    <p:extLst>
      <p:ext uri="{BB962C8B-B14F-4D97-AF65-F5344CB8AC3E}">
        <p14:creationId xmlns:p14="http://schemas.microsoft.com/office/powerpoint/2010/main" val="347513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850234" y="1587715"/>
            <a:ext cx="10844463" cy="2185214"/>
          </a:xfrm>
          <a:prstGeom prst="rect">
            <a:avLst/>
          </a:prstGeom>
        </p:spPr>
        <p:txBody>
          <a:bodyPr wrap="square">
            <a:spAutoFit/>
          </a:bodyPr>
          <a:lstStyle/>
          <a:p>
            <a:pPr algn="ctr"/>
            <a:r>
              <a:rPr lang="es-MX" sz="4000" b="1" dirty="0">
                <a:solidFill>
                  <a:srgbClr val="80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Instrumentos de Participación Ciudadana en la Ciudad de México</a:t>
            </a:r>
          </a:p>
          <a:p>
            <a:pPr marL="571500" indent="-571500" algn="ctr">
              <a:buFont typeface="Arial" panose="020B0604020202020204" pitchFamily="34" charset="0"/>
              <a:buChar char="•"/>
            </a:pPr>
            <a:r>
              <a:rPr lang="es-MX" sz="2800" b="1" dirty="0">
                <a:solidFill>
                  <a:srgbClr val="80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En la Constitución Política de la Ciudad de México</a:t>
            </a:r>
          </a:p>
          <a:p>
            <a:pPr marL="571500" indent="-571500" algn="ctr">
              <a:buFont typeface="Arial" panose="020B0604020202020204" pitchFamily="34" charset="0"/>
              <a:buChar char="•"/>
            </a:pPr>
            <a:r>
              <a:rPr lang="es-MX" sz="2800" b="1" dirty="0">
                <a:solidFill>
                  <a:srgbClr val="80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En la Ley de Participación Ciudadana vigente</a:t>
            </a:r>
          </a:p>
        </p:txBody>
      </p:sp>
    </p:spTree>
    <p:extLst>
      <p:ext uri="{BB962C8B-B14F-4D97-AF65-F5344CB8AC3E}">
        <p14:creationId xmlns:p14="http://schemas.microsoft.com/office/powerpoint/2010/main" val="2012059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5" name="Título 1"/>
          <p:cNvSpPr txBox="1">
            <a:spLocks/>
          </p:cNvSpPr>
          <p:nvPr/>
        </p:nvSpPr>
        <p:spPr>
          <a:xfrm>
            <a:off x="838200" y="365128"/>
            <a:ext cx="10515600" cy="621843"/>
          </a:xfrm>
          <a:prstGeom prst="rect">
            <a:avLst/>
          </a:prstGeom>
        </p:spPr>
        <p:txBody>
          <a:bodyPr vert="horz" lIns="91440" tIns="45720" rIns="91440" bIns="45720" rtlCol="0" anchor="b">
            <a:normAutofit/>
          </a:bodyPr>
          <a:lstStyle>
            <a:lvl1pPr algn="ctr" defTabSz="914377" rtl="0" eaLnBrk="1" latinLnBrk="0" hangingPunct="1">
              <a:lnSpc>
                <a:spcPct val="90000"/>
              </a:lnSpc>
              <a:spcBef>
                <a:spcPct val="0"/>
              </a:spcBef>
              <a:buNone/>
              <a:defRPr sz="6000" kern="1200">
                <a:solidFill>
                  <a:schemeClr val="tx1"/>
                </a:solidFill>
                <a:latin typeface="+mj-lt"/>
                <a:ea typeface="+mj-ea"/>
                <a:cs typeface="+mj-cs"/>
              </a:defRPr>
            </a:lvl1pPr>
          </a:lstStyle>
          <a:p>
            <a:r>
              <a:rPr lang="es-MX" sz="1600" b="1" dirty="0" smtClean="0">
                <a:solidFill>
                  <a:prstClr val="black"/>
                </a:solidFill>
              </a:rPr>
              <a:t>                                                        Instrumentos de Participación Ciudadana en la Ciudad de México </a:t>
            </a:r>
            <a:r>
              <a:rPr lang="es-MX" sz="1800" b="1" dirty="0" smtClean="0">
                <a:solidFill>
                  <a:prstClr val="black"/>
                </a:solidFill>
              </a:rPr>
              <a:t/>
            </a:r>
            <a:br>
              <a:rPr lang="es-MX" sz="1800" b="1" dirty="0" smtClean="0">
                <a:solidFill>
                  <a:prstClr val="black"/>
                </a:solidFill>
              </a:rPr>
            </a:br>
            <a:r>
              <a:rPr lang="es-MX" sz="2200" b="1" dirty="0" smtClean="0">
                <a:solidFill>
                  <a:prstClr val="black"/>
                </a:solidFill>
                <a:effectLst>
                  <a:outerShdw blurRad="38100" dist="38100" dir="2700000" algn="tl">
                    <a:srgbClr val="000000">
                      <a:alpha val="43137"/>
                    </a:srgbClr>
                  </a:outerShdw>
                </a:effectLst>
              </a:rPr>
              <a:t>Ley de Participación Ciudadana del DF y Constitución de la Ciudad de México</a:t>
            </a:r>
            <a:endParaRPr lang="es-MX" dirty="0"/>
          </a:p>
        </p:txBody>
      </p:sp>
      <p:graphicFrame>
        <p:nvGraphicFramePr>
          <p:cNvPr id="6" name="Marcador de contenido 3"/>
          <p:cNvGraphicFramePr>
            <a:graphicFrameLocks/>
          </p:cNvGraphicFramePr>
          <p:nvPr>
            <p:extLst>
              <p:ext uri="{D42A27DB-BD31-4B8C-83A1-F6EECF244321}">
                <p14:modId xmlns:p14="http://schemas.microsoft.com/office/powerpoint/2010/main" val="1622428166"/>
              </p:ext>
            </p:extLst>
          </p:nvPr>
        </p:nvGraphicFramePr>
        <p:xfrm>
          <a:off x="1851912" y="1127043"/>
          <a:ext cx="8488175" cy="4603914"/>
        </p:xfrm>
        <a:graphic>
          <a:graphicData uri="http://schemas.openxmlformats.org/drawingml/2006/table">
            <a:tbl>
              <a:tblPr firstRow="1" firstCol="1" bandRow="1">
                <a:tableStyleId>{B301B821-A1FF-4177-AEE7-76D212191A09}</a:tableStyleId>
              </a:tblPr>
              <a:tblGrid>
                <a:gridCol w="4401277">
                  <a:extLst>
                    <a:ext uri="{9D8B030D-6E8A-4147-A177-3AD203B41FA5}">
                      <a16:colId xmlns:a16="http://schemas.microsoft.com/office/drawing/2014/main" val="603148185"/>
                    </a:ext>
                  </a:extLst>
                </a:gridCol>
                <a:gridCol w="4086898">
                  <a:extLst>
                    <a:ext uri="{9D8B030D-6E8A-4147-A177-3AD203B41FA5}">
                      <a16:colId xmlns:a16="http://schemas.microsoft.com/office/drawing/2014/main" val="2843693352"/>
                    </a:ext>
                  </a:extLst>
                </a:gridCol>
              </a:tblGrid>
              <a:tr h="292514">
                <a:tc gridSpan="2">
                  <a:txBody>
                    <a:bodyPr/>
                    <a:lstStyle/>
                    <a:p>
                      <a:pPr algn="ctr">
                        <a:spcAft>
                          <a:spcPts val="0"/>
                        </a:spcAft>
                      </a:pPr>
                      <a:r>
                        <a:rPr lang="es-MX" sz="1800" dirty="0">
                          <a:effectLst/>
                        </a:rPr>
                        <a:t>PARTICIPACIÓN CIUDADANA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438" marR="61438" marT="30719" marB="30719"/>
                </a:tc>
                <a:tc hMerge="1">
                  <a:txBody>
                    <a:bodyPr/>
                    <a:lstStyle/>
                    <a:p>
                      <a:endParaRPr lang="es-MX"/>
                    </a:p>
                  </a:txBody>
                  <a:tcPr/>
                </a:tc>
                <a:extLst>
                  <a:ext uri="{0D108BD9-81ED-4DB2-BD59-A6C34878D82A}">
                    <a16:rowId xmlns:a16="http://schemas.microsoft.com/office/drawing/2014/main" val="144428962"/>
                  </a:ext>
                </a:extLst>
              </a:tr>
              <a:tr h="429371">
                <a:tc>
                  <a:txBody>
                    <a:bodyPr/>
                    <a:lstStyle/>
                    <a:p>
                      <a:pPr algn="ctr">
                        <a:spcAft>
                          <a:spcPts val="0"/>
                        </a:spcAft>
                      </a:pPr>
                      <a:r>
                        <a:rPr lang="es-MX" sz="1400" dirty="0">
                          <a:effectLst/>
                        </a:rPr>
                        <a:t>LEY DE PARTICIPACIÓN CIUDADANA DEL DISTRITO FEDERAL(Actual)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438" marR="61438" marT="30719" marB="30719"/>
                </a:tc>
                <a:tc>
                  <a:txBody>
                    <a:bodyPr/>
                    <a:lstStyle/>
                    <a:p>
                      <a:pPr algn="ctr">
                        <a:spcAft>
                          <a:spcPts val="0"/>
                        </a:spcAft>
                      </a:pPr>
                      <a:r>
                        <a:rPr lang="es-MX" sz="1400">
                          <a:effectLst/>
                        </a:rPr>
                        <a:t>PRIMERA CONSTITUCIÓN DE LA CIUDAD DE MÉXICO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1438" marR="61438" marT="30719" marB="30719"/>
                </a:tc>
                <a:extLst>
                  <a:ext uri="{0D108BD9-81ED-4DB2-BD59-A6C34878D82A}">
                    <a16:rowId xmlns:a16="http://schemas.microsoft.com/office/drawing/2014/main" val="1891758011"/>
                  </a:ext>
                </a:extLst>
              </a:tr>
              <a:tr h="3296298">
                <a:tc>
                  <a:txBody>
                    <a:bodyPr/>
                    <a:lstStyle/>
                    <a:p>
                      <a:pPr>
                        <a:spcAft>
                          <a:spcPts val="0"/>
                        </a:spcAft>
                      </a:pPr>
                      <a:r>
                        <a:rPr lang="es-MX" sz="1300" u="sng" dirty="0">
                          <a:effectLst/>
                        </a:rPr>
                        <a:t>Instrumentos de Participación Ciudadana (artículo 4)</a:t>
                      </a:r>
                      <a:endParaRPr lang="es-MX" sz="1000" dirty="0">
                        <a:effectLst/>
                      </a:endParaRPr>
                    </a:p>
                    <a:p>
                      <a:pPr marL="342900" lvl="0" indent="-342900">
                        <a:spcAft>
                          <a:spcPts val="0"/>
                        </a:spcAft>
                        <a:buFont typeface="+mj-lt"/>
                        <a:buAutoNum type="romanUcPeriod"/>
                        <a:tabLst>
                          <a:tab pos="457200" algn="l"/>
                        </a:tabLst>
                      </a:pPr>
                      <a:r>
                        <a:rPr lang="es-MX" sz="1300" dirty="0">
                          <a:effectLst/>
                        </a:rPr>
                        <a:t>Plebiscito</a:t>
                      </a:r>
                      <a:endParaRPr lang="es-MX" sz="1000" dirty="0">
                        <a:effectLst/>
                      </a:endParaRPr>
                    </a:p>
                    <a:p>
                      <a:pPr marL="342900" lvl="0" indent="-342900">
                        <a:spcAft>
                          <a:spcPts val="0"/>
                        </a:spcAft>
                        <a:buFont typeface="+mj-lt"/>
                        <a:buAutoNum type="romanUcPeriod"/>
                        <a:tabLst>
                          <a:tab pos="457200" algn="l"/>
                        </a:tabLst>
                      </a:pPr>
                      <a:r>
                        <a:rPr lang="es-MX" sz="1300" dirty="0">
                          <a:effectLst/>
                        </a:rPr>
                        <a:t>Referéndum </a:t>
                      </a:r>
                      <a:endParaRPr lang="es-MX" sz="1000" dirty="0">
                        <a:effectLst/>
                      </a:endParaRPr>
                    </a:p>
                    <a:p>
                      <a:pPr marL="342900" lvl="0" indent="-342900">
                        <a:spcAft>
                          <a:spcPts val="0"/>
                        </a:spcAft>
                        <a:buFont typeface="+mj-lt"/>
                        <a:buAutoNum type="romanUcPeriod"/>
                        <a:tabLst>
                          <a:tab pos="457200" algn="l"/>
                        </a:tabLst>
                      </a:pPr>
                      <a:r>
                        <a:rPr lang="es-MX" sz="1300" dirty="0">
                          <a:effectLst/>
                        </a:rPr>
                        <a:t>Iniciativa Popular</a:t>
                      </a:r>
                      <a:endParaRPr lang="es-MX" sz="1000" dirty="0">
                        <a:effectLst/>
                      </a:endParaRPr>
                    </a:p>
                    <a:p>
                      <a:pPr marL="342900" lvl="0" indent="-342900">
                        <a:spcAft>
                          <a:spcPts val="0"/>
                        </a:spcAft>
                        <a:buFont typeface="+mj-lt"/>
                        <a:buAutoNum type="romanUcPeriod"/>
                        <a:tabLst>
                          <a:tab pos="457200" algn="l"/>
                        </a:tabLst>
                      </a:pPr>
                      <a:r>
                        <a:rPr lang="es-MX" sz="1300" dirty="0">
                          <a:effectLst/>
                        </a:rPr>
                        <a:t>Consulta Ciudadana;</a:t>
                      </a:r>
                      <a:endParaRPr lang="es-MX" sz="1000" dirty="0">
                        <a:effectLst/>
                      </a:endParaRPr>
                    </a:p>
                    <a:p>
                      <a:pPr marL="342900" lvl="0" indent="-342900">
                        <a:spcAft>
                          <a:spcPts val="0"/>
                        </a:spcAft>
                        <a:buFont typeface="+mj-lt"/>
                        <a:buAutoNum type="romanUcPeriod"/>
                        <a:tabLst>
                          <a:tab pos="457200" algn="l"/>
                        </a:tabLst>
                      </a:pPr>
                      <a:r>
                        <a:rPr lang="es-MX" sz="1300" dirty="0">
                          <a:effectLst/>
                        </a:rPr>
                        <a:t>Colaboración Ciudadana;</a:t>
                      </a:r>
                      <a:endParaRPr lang="es-MX" sz="1000" dirty="0">
                        <a:effectLst/>
                      </a:endParaRPr>
                    </a:p>
                    <a:p>
                      <a:pPr marL="342900" lvl="0" indent="-342900">
                        <a:spcAft>
                          <a:spcPts val="0"/>
                        </a:spcAft>
                        <a:buFont typeface="+mj-lt"/>
                        <a:buAutoNum type="romanUcPeriod"/>
                        <a:tabLst>
                          <a:tab pos="457200" algn="l"/>
                        </a:tabLst>
                      </a:pPr>
                      <a:r>
                        <a:rPr lang="es-MX" sz="1300" dirty="0">
                          <a:effectLst/>
                        </a:rPr>
                        <a:t>Rendición de Cuentas;</a:t>
                      </a:r>
                      <a:endParaRPr lang="es-MX" sz="1000" dirty="0">
                        <a:effectLst/>
                      </a:endParaRPr>
                    </a:p>
                    <a:p>
                      <a:pPr marL="342900" lvl="0" indent="-342900">
                        <a:spcAft>
                          <a:spcPts val="0"/>
                        </a:spcAft>
                        <a:buFont typeface="+mj-lt"/>
                        <a:buAutoNum type="romanUcPeriod"/>
                        <a:tabLst>
                          <a:tab pos="457200" algn="l"/>
                        </a:tabLst>
                      </a:pPr>
                      <a:r>
                        <a:rPr lang="es-MX" sz="1300" dirty="0">
                          <a:effectLst/>
                        </a:rPr>
                        <a:t>Difusión Pública;</a:t>
                      </a:r>
                      <a:endParaRPr lang="es-MX" sz="1000" dirty="0">
                        <a:effectLst/>
                      </a:endParaRPr>
                    </a:p>
                    <a:p>
                      <a:pPr marL="342900" lvl="0" indent="-342900">
                        <a:spcAft>
                          <a:spcPts val="0"/>
                        </a:spcAft>
                        <a:buFont typeface="+mj-lt"/>
                        <a:buAutoNum type="romanUcPeriod"/>
                        <a:tabLst>
                          <a:tab pos="457200" algn="l"/>
                        </a:tabLst>
                      </a:pPr>
                      <a:r>
                        <a:rPr lang="es-MX" sz="1300" dirty="0">
                          <a:effectLst/>
                        </a:rPr>
                        <a:t>Red de Contralorías Ciudadanas;</a:t>
                      </a:r>
                      <a:endParaRPr lang="es-MX" sz="1000" dirty="0">
                        <a:effectLst/>
                      </a:endParaRPr>
                    </a:p>
                    <a:p>
                      <a:pPr marL="342900" lvl="0" indent="-342900">
                        <a:spcAft>
                          <a:spcPts val="0"/>
                        </a:spcAft>
                        <a:buFont typeface="+mj-lt"/>
                        <a:buAutoNum type="romanUcPeriod"/>
                        <a:tabLst>
                          <a:tab pos="457200" algn="l"/>
                        </a:tabLst>
                      </a:pPr>
                      <a:r>
                        <a:rPr lang="es-MX" sz="1300" dirty="0">
                          <a:effectLst/>
                        </a:rPr>
                        <a:t>Audiencia Pública;</a:t>
                      </a:r>
                      <a:endParaRPr lang="es-MX" sz="1000" dirty="0">
                        <a:effectLst/>
                      </a:endParaRPr>
                    </a:p>
                    <a:p>
                      <a:pPr marL="342900" lvl="0" indent="-342900">
                        <a:spcAft>
                          <a:spcPts val="0"/>
                        </a:spcAft>
                        <a:buFont typeface="+mj-lt"/>
                        <a:buAutoNum type="romanUcPeriod"/>
                        <a:tabLst>
                          <a:tab pos="457200" algn="l"/>
                        </a:tabLst>
                      </a:pPr>
                      <a:r>
                        <a:rPr lang="es-MX" sz="1300" dirty="0">
                          <a:effectLst/>
                        </a:rPr>
                        <a:t>Recorridos del Jefe Delegacional;</a:t>
                      </a:r>
                      <a:endParaRPr lang="es-MX" sz="1000" dirty="0">
                        <a:effectLst/>
                      </a:endParaRPr>
                    </a:p>
                    <a:p>
                      <a:pPr marL="342900" lvl="0" indent="-342900">
                        <a:spcAft>
                          <a:spcPts val="0"/>
                        </a:spcAft>
                        <a:buFont typeface="+mj-lt"/>
                        <a:buAutoNum type="romanUcPeriod"/>
                        <a:tabLst>
                          <a:tab pos="457200" algn="l"/>
                        </a:tabLst>
                      </a:pPr>
                      <a:r>
                        <a:rPr lang="es-MX" sz="1300" dirty="0">
                          <a:effectLst/>
                        </a:rPr>
                        <a:t>Organizaciones ciudadanas, y</a:t>
                      </a:r>
                      <a:endParaRPr lang="es-MX" sz="1000" dirty="0">
                        <a:effectLst/>
                      </a:endParaRPr>
                    </a:p>
                    <a:p>
                      <a:pPr marL="342900" lvl="0" indent="-342900">
                        <a:spcAft>
                          <a:spcPts val="0"/>
                        </a:spcAft>
                        <a:buFont typeface="+mj-lt"/>
                        <a:buAutoNum type="romanUcPeriod"/>
                        <a:tabLst>
                          <a:tab pos="457200" algn="l"/>
                        </a:tabLst>
                      </a:pPr>
                      <a:r>
                        <a:rPr lang="es-MX" sz="1300" dirty="0">
                          <a:effectLst/>
                        </a:rPr>
                        <a:t>Asamblea Ciudadana.</a:t>
                      </a:r>
                      <a:endParaRPr lang="es-MX" sz="1000" dirty="0">
                        <a:effectLst/>
                      </a:endParaRPr>
                    </a:p>
                    <a:p>
                      <a:pPr>
                        <a:spcAft>
                          <a:spcPts val="0"/>
                        </a:spcAft>
                      </a:pPr>
                      <a:r>
                        <a:rPr lang="es-MX" sz="1300" u="sng" dirty="0">
                          <a:effectLst/>
                        </a:rPr>
                        <a:t>Artículos 83, 84 y 199</a:t>
                      </a:r>
                      <a:endParaRPr lang="es-MX" sz="1000" dirty="0">
                        <a:effectLst/>
                      </a:endParaRPr>
                    </a:p>
                    <a:p>
                      <a:pPr>
                        <a:spcAft>
                          <a:spcPts val="0"/>
                        </a:spcAft>
                      </a:pPr>
                      <a:r>
                        <a:rPr lang="es-MX" sz="1300" dirty="0">
                          <a:effectLst/>
                        </a:rPr>
                        <a:t>Presupuesto participativo</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438" marR="61438" marT="30719" marB="30719"/>
                </a:tc>
                <a:tc>
                  <a:txBody>
                    <a:bodyPr/>
                    <a:lstStyle/>
                    <a:p>
                      <a:pPr>
                        <a:spcAft>
                          <a:spcPts val="0"/>
                        </a:spcAft>
                      </a:pPr>
                      <a:r>
                        <a:rPr lang="es-MX" sz="1300" u="sng" dirty="0">
                          <a:effectLst/>
                        </a:rPr>
                        <a:t>Democracia directa (artículo 25)</a:t>
                      </a:r>
                      <a:endParaRPr lang="es-MX" sz="1000" dirty="0">
                        <a:effectLst/>
                      </a:endParaRPr>
                    </a:p>
                    <a:p>
                      <a:pPr marL="342900" lvl="0" indent="-342900">
                        <a:spcAft>
                          <a:spcPts val="0"/>
                        </a:spcAft>
                        <a:buFont typeface="+mj-lt"/>
                        <a:buAutoNum type="romanUcPeriod"/>
                        <a:tabLst>
                          <a:tab pos="457200" algn="l"/>
                        </a:tabLst>
                      </a:pPr>
                      <a:r>
                        <a:rPr lang="es-MX" sz="1300" dirty="0">
                          <a:effectLst/>
                        </a:rPr>
                        <a:t>Iniciativa Ciudadana</a:t>
                      </a:r>
                      <a:endParaRPr lang="es-MX" sz="1000" dirty="0">
                        <a:effectLst/>
                      </a:endParaRPr>
                    </a:p>
                    <a:p>
                      <a:pPr marL="342900" lvl="0" indent="-342900">
                        <a:spcAft>
                          <a:spcPts val="0"/>
                        </a:spcAft>
                        <a:buFont typeface="+mj-lt"/>
                        <a:buAutoNum type="romanUcPeriod"/>
                        <a:tabLst>
                          <a:tab pos="457200" algn="l"/>
                        </a:tabLst>
                      </a:pPr>
                      <a:r>
                        <a:rPr lang="es-MX" sz="1300" dirty="0">
                          <a:effectLst/>
                        </a:rPr>
                        <a:t>Referéndum </a:t>
                      </a:r>
                      <a:endParaRPr lang="es-MX" sz="1000" dirty="0">
                        <a:effectLst/>
                      </a:endParaRPr>
                    </a:p>
                    <a:p>
                      <a:pPr marL="342900" lvl="0" indent="-342900">
                        <a:spcAft>
                          <a:spcPts val="0"/>
                        </a:spcAft>
                        <a:buFont typeface="+mj-lt"/>
                        <a:buAutoNum type="romanUcPeriod"/>
                        <a:tabLst>
                          <a:tab pos="457200" algn="l"/>
                        </a:tabLst>
                      </a:pPr>
                      <a:r>
                        <a:rPr lang="es-MX" sz="1300" dirty="0">
                          <a:effectLst/>
                        </a:rPr>
                        <a:t>Plebiscito</a:t>
                      </a:r>
                      <a:endParaRPr lang="es-MX" sz="1000" dirty="0">
                        <a:effectLst/>
                      </a:endParaRPr>
                    </a:p>
                    <a:p>
                      <a:pPr marL="342900" lvl="0" indent="-342900">
                        <a:spcAft>
                          <a:spcPts val="0"/>
                        </a:spcAft>
                        <a:buFont typeface="+mj-lt"/>
                        <a:buAutoNum type="romanUcPeriod"/>
                        <a:tabLst>
                          <a:tab pos="457200" algn="l"/>
                        </a:tabLst>
                      </a:pPr>
                      <a:r>
                        <a:rPr lang="es-MX" sz="1300" dirty="0">
                          <a:effectLst/>
                        </a:rPr>
                        <a:t>Consulta Ciudadana</a:t>
                      </a:r>
                      <a:endParaRPr lang="es-MX" sz="1000" dirty="0">
                        <a:effectLst/>
                      </a:endParaRPr>
                    </a:p>
                    <a:p>
                      <a:pPr>
                        <a:spcAft>
                          <a:spcPts val="0"/>
                        </a:spcAft>
                      </a:pPr>
                      <a:r>
                        <a:rPr lang="es-MX" sz="1300" dirty="0">
                          <a:effectLst/>
                        </a:rPr>
                        <a:t>Se agregan los siguientes instrumentos:</a:t>
                      </a:r>
                      <a:endParaRPr lang="es-MX" sz="1000" dirty="0">
                        <a:effectLst/>
                      </a:endParaRPr>
                    </a:p>
                    <a:p>
                      <a:pPr>
                        <a:spcAft>
                          <a:spcPts val="0"/>
                        </a:spcAft>
                      </a:pPr>
                      <a:r>
                        <a:rPr lang="es-MX" sz="1300" dirty="0">
                          <a:effectLst/>
                        </a:rPr>
                        <a:t>V.      Consulta popular</a:t>
                      </a:r>
                      <a:endParaRPr lang="es-MX" sz="1000" dirty="0">
                        <a:effectLst/>
                      </a:endParaRPr>
                    </a:p>
                    <a:p>
                      <a:pPr>
                        <a:spcAft>
                          <a:spcPts val="0"/>
                        </a:spcAft>
                      </a:pPr>
                      <a:r>
                        <a:rPr lang="es-MX" sz="1300" dirty="0">
                          <a:effectLst/>
                        </a:rPr>
                        <a:t>VI.     Revocación del mandato</a:t>
                      </a:r>
                      <a:endParaRPr lang="es-MX" sz="1000" dirty="0">
                        <a:effectLst/>
                      </a:endParaRPr>
                    </a:p>
                    <a:p>
                      <a:pPr>
                        <a:spcAft>
                          <a:spcPts val="0"/>
                        </a:spcAft>
                      </a:pPr>
                      <a:r>
                        <a:rPr lang="es-MX" sz="1300" u="sng" dirty="0">
                          <a:effectLst/>
                        </a:rPr>
                        <a:t>Democracia participativa (artículo 26)</a:t>
                      </a:r>
                      <a:endParaRPr lang="es-MX" sz="1000" dirty="0">
                        <a:effectLst/>
                      </a:endParaRPr>
                    </a:p>
                    <a:p>
                      <a:pPr>
                        <a:spcAft>
                          <a:spcPts val="0"/>
                        </a:spcAft>
                      </a:pPr>
                      <a:r>
                        <a:rPr lang="es-MX" sz="1300" dirty="0">
                          <a:effectLst/>
                        </a:rPr>
                        <a:t>A.- Gestión, evaluación y control de la función pública (Colaboración ciudadana, rendición de cuentas, difusión pública, red de contralorías ciudadanas, audiencia pública, asamblea ciudadana)</a:t>
                      </a:r>
                      <a:endParaRPr lang="es-MX" sz="1000" dirty="0">
                        <a:effectLst/>
                      </a:endParaRPr>
                    </a:p>
                    <a:p>
                      <a:pPr>
                        <a:spcAft>
                          <a:spcPts val="0"/>
                        </a:spcAft>
                      </a:pPr>
                      <a:r>
                        <a:rPr lang="es-MX" sz="1300" dirty="0">
                          <a:effectLst/>
                        </a:rPr>
                        <a:t>Se agrega:</a:t>
                      </a:r>
                      <a:endParaRPr lang="es-MX" sz="1000" dirty="0">
                        <a:effectLst/>
                      </a:endParaRPr>
                    </a:p>
                    <a:p>
                      <a:pPr>
                        <a:spcAft>
                          <a:spcPts val="0"/>
                        </a:spcAft>
                      </a:pPr>
                      <a:r>
                        <a:rPr lang="es-MX" sz="1300" dirty="0">
                          <a:effectLst/>
                        </a:rPr>
                        <a:t>Observatorios Ciudadanos</a:t>
                      </a:r>
                      <a:endParaRPr lang="es-MX" sz="1000" dirty="0">
                        <a:effectLst/>
                      </a:endParaRPr>
                    </a:p>
                    <a:p>
                      <a:pPr>
                        <a:spcAft>
                          <a:spcPts val="0"/>
                        </a:spcAft>
                      </a:pPr>
                      <a:r>
                        <a:rPr lang="es-MX" sz="1300" dirty="0">
                          <a:effectLst/>
                        </a:rPr>
                        <a:t>Se elimina:</a:t>
                      </a:r>
                      <a:endParaRPr lang="es-MX" sz="1000" dirty="0">
                        <a:effectLst/>
                      </a:endParaRPr>
                    </a:p>
                    <a:p>
                      <a:pPr>
                        <a:spcAft>
                          <a:spcPts val="0"/>
                        </a:spcAft>
                      </a:pPr>
                      <a:r>
                        <a:rPr lang="es-MX" sz="1300" dirty="0">
                          <a:effectLst/>
                        </a:rPr>
                        <a:t>Recorridos del Jefe Delegacional</a:t>
                      </a:r>
                    </a:p>
                    <a:p>
                      <a:pPr>
                        <a:spcAft>
                          <a:spcPts val="0"/>
                        </a:spcAft>
                      </a:pPr>
                      <a:endParaRPr lang="es-MX" sz="1000" dirty="0">
                        <a:effectLst/>
                      </a:endParaRPr>
                    </a:p>
                    <a:p>
                      <a:pPr>
                        <a:spcAft>
                          <a:spcPts val="0"/>
                        </a:spcAft>
                      </a:pPr>
                      <a:r>
                        <a:rPr lang="es-MX" sz="1300" dirty="0">
                          <a:effectLst/>
                        </a:rPr>
                        <a:t>B.- Presupuesto participativo</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438" marR="61438" marT="30719" marB="30719"/>
                </a:tc>
                <a:extLst>
                  <a:ext uri="{0D108BD9-81ED-4DB2-BD59-A6C34878D82A}">
                    <a16:rowId xmlns:a16="http://schemas.microsoft.com/office/drawing/2014/main" val="2362097698"/>
                  </a:ext>
                </a:extLst>
              </a:tr>
            </a:tbl>
          </a:graphicData>
        </a:graphic>
      </p:graphicFrame>
    </p:spTree>
    <p:extLst>
      <p:ext uri="{BB962C8B-B14F-4D97-AF65-F5344CB8AC3E}">
        <p14:creationId xmlns:p14="http://schemas.microsoft.com/office/powerpoint/2010/main" val="2892087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CuadroTexto 1"/>
          <p:cNvSpPr txBox="1"/>
          <p:nvPr/>
        </p:nvSpPr>
        <p:spPr>
          <a:xfrm>
            <a:off x="1909011" y="411179"/>
            <a:ext cx="8373979" cy="769441"/>
          </a:xfrm>
          <a:prstGeom prst="rect">
            <a:avLst/>
          </a:prstGeom>
          <a:noFill/>
        </p:spPr>
        <p:txBody>
          <a:bodyPr wrap="square" rtlCol="0">
            <a:spAutoFit/>
          </a:bodyPr>
          <a:lstStyle/>
          <a:p>
            <a:pPr algn="ctr"/>
            <a:r>
              <a:rPr lang="es-MX" sz="2000" b="1" dirty="0">
                <a:solidFill>
                  <a:srgbClr val="7E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MECANISMOS DE PARTICIPACION CIUDADANA EN MÉXICO</a:t>
            </a:r>
          </a:p>
          <a:p>
            <a:pPr algn="ctr"/>
            <a:endParaRPr lang="es-MX" sz="2400" b="1" dirty="0">
              <a:solidFill>
                <a:srgbClr val="7E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endParaRPr>
          </a:p>
        </p:txBody>
      </p:sp>
      <p:pic>
        <p:nvPicPr>
          <p:cNvPr id="3" name="Imagen 2"/>
          <p:cNvPicPr>
            <a:picLocks noChangeAspect="1"/>
          </p:cNvPicPr>
          <p:nvPr/>
        </p:nvPicPr>
        <p:blipFill>
          <a:blip r:embed="rId4"/>
          <a:stretch>
            <a:fillRect/>
          </a:stretch>
        </p:blipFill>
        <p:spPr>
          <a:xfrm>
            <a:off x="850231" y="1286692"/>
            <a:ext cx="3116180" cy="1901677"/>
          </a:xfrm>
          <a:prstGeom prst="rect">
            <a:avLst/>
          </a:prstGeom>
        </p:spPr>
      </p:pic>
      <p:sp>
        <p:nvSpPr>
          <p:cNvPr id="5" name="Rectángulo 4"/>
          <p:cNvSpPr/>
          <p:nvPr/>
        </p:nvSpPr>
        <p:spPr>
          <a:xfrm>
            <a:off x="4668254" y="1262628"/>
            <a:ext cx="6324599" cy="2031325"/>
          </a:xfrm>
          <a:prstGeom prst="rect">
            <a:avLst/>
          </a:prstGeom>
        </p:spPr>
        <p:txBody>
          <a:bodyPr wrap="square">
            <a:spAutoFit/>
          </a:bodyPr>
          <a:lstStyle/>
          <a:p>
            <a:pPr algn="just"/>
            <a:r>
              <a:rPr lang="es-MX" dirty="0">
                <a:latin typeface="Mongolian Baiti" panose="03000500000000000000" pitchFamily="66" charset="0"/>
                <a:cs typeface="Mongolian Baiti" panose="03000500000000000000" pitchFamily="66" charset="0"/>
              </a:rPr>
              <a:t>Mucho hablamos de la participación ciudadana y de las diferentes maneras de llevarla a cabo. En cuestiones de mecanismos de participación ciudadana en México, tal vez no conocemos lo que se hace en nuestro país.</a:t>
            </a:r>
          </a:p>
          <a:p>
            <a:pPr algn="just"/>
            <a:endParaRPr lang="es-MX" dirty="0">
              <a:latin typeface="Mongolian Baiti" panose="03000500000000000000" pitchFamily="66" charset="0"/>
              <a:cs typeface="Mongolian Baiti" panose="03000500000000000000" pitchFamily="66" charset="0"/>
            </a:endParaRPr>
          </a:p>
          <a:p>
            <a:pPr algn="just"/>
            <a:r>
              <a:rPr lang="es-MX" dirty="0">
                <a:latin typeface="Mongolian Baiti" panose="03000500000000000000" pitchFamily="66" charset="0"/>
                <a:cs typeface="Mongolian Baiti" panose="03000500000000000000" pitchFamily="66" charset="0"/>
              </a:rPr>
              <a:t>Es por ello que nos centraremos en esta ocasión de la forma en cómo se realizan dichos mecanismos.</a:t>
            </a:r>
          </a:p>
        </p:txBody>
      </p:sp>
      <p:sp>
        <p:nvSpPr>
          <p:cNvPr id="6" name="Rectángulo 5"/>
          <p:cNvSpPr/>
          <p:nvPr/>
        </p:nvSpPr>
        <p:spPr>
          <a:xfrm>
            <a:off x="806233" y="3463717"/>
            <a:ext cx="6787699" cy="1785104"/>
          </a:xfrm>
          <a:prstGeom prst="rect">
            <a:avLst/>
          </a:prstGeom>
        </p:spPr>
        <p:txBody>
          <a:bodyPr wrap="square">
            <a:spAutoFit/>
          </a:bodyPr>
          <a:lstStyle/>
          <a:p>
            <a:r>
              <a:rPr lang="es-MX" sz="2000" b="1" dirty="0">
                <a:solidFill>
                  <a:srgbClr val="7E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PARTICIPACIÓN CIUDADANA</a:t>
            </a:r>
          </a:p>
          <a:p>
            <a:pPr algn="just"/>
            <a:r>
              <a:rPr lang="es-MX" dirty="0">
                <a:latin typeface="Mongolian Baiti" panose="03000500000000000000" pitchFamily="66" charset="0"/>
                <a:cs typeface="Mongolian Baiti" panose="03000500000000000000" pitchFamily="66" charset="0"/>
              </a:rPr>
              <a:t>No podemos hablar de participación ciudadana sin definirla o ponernos en contexto. Recordamos que es un tipo de organización de las personas que tienen un objetivo en común para solucionar problemas. Y está muy relacionada con asuntos que competen al Estado, con el cual se puede trabajar.</a:t>
            </a:r>
          </a:p>
        </p:txBody>
      </p:sp>
      <p:pic>
        <p:nvPicPr>
          <p:cNvPr id="7" name="Imagen 6"/>
          <p:cNvPicPr>
            <a:picLocks noChangeAspect="1"/>
          </p:cNvPicPr>
          <p:nvPr/>
        </p:nvPicPr>
        <p:blipFill>
          <a:blip r:embed="rId5"/>
          <a:stretch>
            <a:fillRect/>
          </a:stretch>
        </p:blipFill>
        <p:spPr>
          <a:xfrm>
            <a:off x="7944852" y="3463717"/>
            <a:ext cx="3048000" cy="1754327"/>
          </a:xfrm>
          <a:prstGeom prst="rect">
            <a:avLst/>
          </a:prstGeom>
        </p:spPr>
      </p:pic>
    </p:spTree>
    <p:extLst>
      <p:ext uri="{BB962C8B-B14F-4D97-AF65-F5344CB8AC3E}">
        <p14:creationId xmlns:p14="http://schemas.microsoft.com/office/powerpoint/2010/main" val="40986354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graphicFrame>
        <p:nvGraphicFramePr>
          <p:cNvPr id="3" name="Marcador de contenido 2"/>
          <p:cNvGraphicFramePr>
            <a:graphicFrameLocks/>
          </p:cNvGraphicFramePr>
          <p:nvPr>
            <p:extLst>
              <p:ext uri="{D42A27DB-BD31-4B8C-83A1-F6EECF244321}">
                <p14:modId xmlns:p14="http://schemas.microsoft.com/office/powerpoint/2010/main" val="778182797"/>
              </p:ext>
            </p:extLst>
          </p:nvPr>
        </p:nvGraphicFramePr>
        <p:xfrm>
          <a:off x="2135560" y="1268760"/>
          <a:ext cx="8064896" cy="4358640"/>
        </p:xfrm>
        <a:graphic>
          <a:graphicData uri="http://schemas.openxmlformats.org/drawingml/2006/table">
            <a:tbl>
              <a:tblPr firstRow="1" bandRow="1">
                <a:tableStyleId>{B301B821-A1FF-4177-AEE7-76D212191A09}</a:tableStyleId>
              </a:tblPr>
              <a:tblGrid>
                <a:gridCol w="4184349">
                  <a:extLst>
                    <a:ext uri="{9D8B030D-6E8A-4147-A177-3AD203B41FA5}">
                      <a16:colId xmlns:a16="http://schemas.microsoft.com/office/drawing/2014/main" val="20001"/>
                    </a:ext>
                  </a:extLst>
                </a:gridCol>
                <a:gridCol w="3880547">
                  <a:extLst>
                    <a:ext uri="{9D8B030D-6E8A-4147-A177-3AD203B41FA5}">
                      <a16:colId xmlns:a16="http://schemas.microsoft.com/office/drawing/2014/main" val="20002"/>
                    </a:ext>
                  </a:extLst>
                </a:gridCol>
              </a:tblGrid>
              <a:tr h="231055">
                <a:tc gridSpan="2">
                  <a:txBody>
                    <a:bodyPr/>
                    <a:lstStyle/>
                    <a:p>
                      <a:pPr algn="ctr"/>
                      <a:r>
                        <a:rPr lang="es-MX" sz="2000" dirty="0"/>
                        <a:t>PARTICIPACIÓN</a:t>
                      </a:r>
                      <a:r>
                        <a:rPr lang="es-MX" sz="2000" baseline="0" dirty="0"/>
                        <a:t> CIUDADANA</a:t>
                      </a:r>
                      <a:endParaRPr lang="es-MX" sz="2000" b="1" dirty="0">
                        <a:solidFill>
                          <a:schemeClr val="bg1"/>
                        </a:solidFill>
                        <a:latin typeface="+mj-lt"/>
                      </a:endParaRPr>
                    </a:p>
                  </a:txBody>
                  <a:tcPr marL="68580" marR="68580" marT="34290" marB="34290"/>
                </a:tc>
                <a:tc hMerge="1">
                  <a:txBody>
                    <a:bodyPr/>
                    <a:lstStyle/>
                    <a:p>
                      <a:endParaRPr lang="es-MX" dirty="0"/>
                    </a:p>
                  </a:txBody>
                  <a:tcPr/>
                </a:tc>
                <a:extLst>
                  <a:ext uri="{0D108BD9-81ED-4DB2-BD59-A6C34878D82A}">
                    <a16:rowId xmlns:a16="http://schemas.microsoft.com/office/drawing/2014/main" val="10000"/>
                  </a:ext>
                </a:extLst>
              </a:tr>
              <a:tr h="275775">
                <a:tc gridSpan="2">
                  <a:txBody>
                    <a:bodyPr/>
                    <a:lstStyle/>
                    <a:p>
                      <a:pPr algn="ctr"/>
                      <a:r>
                        <a:rPr lang="es-MX" sz="2000" dirty="0"/>
                        <a:t>INICIATIVA CIUDADANA</a:t>
                      </a:r>
                      <a:endParaRPr lang="es-MX" sz="2000" b="1" i="0" dirty="0">
                        <a:latin typeface="+mj-lt"/>
                      </a:endParaRPr>
                    </a:p>
                  </a:txBody>
                  <a:tcPr marL="68580" marR="68580" marT="34290" marB="34290"/>
                </a:tc>
                <a:tc hMerge="1">
                  <a:txBody>
                    <a:bodyPr/>
                    <a:lstStyle/>
                    <a:p>
                      <a:endParaRPr lang="es-MX" dirty="0"/>
                    </a:p>
                  </a:txBody>
                  <a:tcPr/>
                </a:tc>
                <a:extLst>
                  <a:ext uri="{0D108BD9-81ED-4DB2-BD59-A6C34878D82A}">
                    <a16:rowId xmlns:a16="http://schemas.microsoft.com/office/drawing/2014/main" val="10001"/>
                  </a:ext>
                </a:extLst>
              </a:tr>
              <a:tr h="231055">
                <a:tc>
                  <a:txBody>
                    <a:bodyPr/>
                    <a:lstStyle/>
                    <a:p>
                      <a:pPr algn="ctr"/>
                      <a:r>
                        <a:rPr lang="es-MX" sz="1600" kern="1200" dirty="0">
                          <a:effectLst/>
                        </a:rPr>
                        <a:t>LEY DE PARTICIPACIÓN CIUDADANA DEL DISTRITO FEDERAL (Actual)</a:t>
                      </a:r>
                      <a:endParaRPr lang="es-MX" sz="1600" b="0" dirty="0">
                        <a:latin typeface="+mj-lt"/>
                      </a:endParaRPr>
                    </a:p>
                  </a:txBody>
                  <a:tcPr marL="68580" marR="68580" marT="34290" marB="34290"/>
                </a:tc>
                <a:tc>
                  <a:txBody>
                    <a:bodyPr/>
                    <a:lstStyle/>
                    <a:p>
                      <a:pPr algn="ctr"/>
                      <a:r>
                        <a:rPr lang="es-MX" sz="1600" dirty="0"/>
                        <a:t>PRIMERA CONSTITUCIÓN POLÍTICA DE LA CIUDAD DE MÉXICO</a:t>
                      </a:r>
                      <a:endParaRPr lang="es-MX" sz="1600" b="0" dirty="0">
                        <a:latin typeface="+mj-lt"/>
                      </a:endParaRPr>
                    </a:p>
                  </a:txBody>
                  <a:tcPr marL="68580" marR="68580" marT="34290" marB="34290"/>
                </a:tc>
                <a:extLst>
                  <a:ext uri="{0D108BD9-81ED-4DB2-BD59-A6C34878D82A}">
                    <a16:rowId xmlns:a16="http://schemas.microsoft.com/office/drawing/2014/main" val="10002"/>
                  </a:ext>
                </a:extLst>
              </a:tr>
              <a:tr h="1689849">
                <a:tc>
                  <a:txBody>
                    <a:bodyPr/>
                    <a:lstStyle/>
                    <a:p>
                      <a:pPr marL="285750" indent="-285750" algn="just">
                        <a:buFont typeface="Arial" panose="020B0604020202020204" pitchFamily="34" charset="0"/>
                        <a:buChar char="•"/>
                      </a:pPr>
                      <a:r>
                        <a:rPr lang="es-MX" sz="1400" u="sng" dirty="0"/>
                        <a:t>0.4%</a:t>
                      </a:r>
                      <a:r>
                        <a:rPr lang="es-MX" sz="1400" dirty="0"/>
                        <a:t> Lista nominal de electores del</a:t>
                      </a:r>
                      <a:r>
                        <a:rPr lang="es-MX" sz="1400" baseline="0" dirty="0"/>
                        <a:t> Distrito Federal</a:t>
                      </a:r>
                      <a:r>
                        <a:rPr lang="es-MX" sz="1400" dirty="0"/>
                        <a:t>, porcentaje requerido para presentarla</a:t>
                      </a:r>
                    </a:p>
                    <a:p>
                      <a:pPr marL="0" indent="0" algn="just">
                        <a:buFont typeface="Arial" panose="020B0604020202020204" pitchFamily="34" charset="0"/>
                        <a:buNone/>
                      </a:pPr>
                      <a:endParaRPr lang="es-MX" sz="1400" dirty="0"/>
                    </a:p>
                    <a:p>
                      <a:pPr marL="285750" indent="-285750" algn="just">
                        <a:buFont typeface="Arial" panose="020B0604020202020204" pitchFamily="34" charset="0"/>
                        <a:buChar char="•"/>
                      </a:pPr>
                      <a:r>
                        <a:rPr lang="es-MX" sz="1400" dirty="0"/>
                        <a:t>Denominada</a:t>
                      </a:r>
                      <a:r>
                        <a:rPr lang="es-MX" sz="1400" baseline="0" dirty="0"/>
                        <a:t> Iniciativa Popular</a:t>
                      </a:r>
                    </a:p>
                    <a:p>
                      <a:pPr marL="285750" indent="-285750" algn="just">
                        <a:buFont typeface="Arial" panose="020B0604020202020204" pitchFamily="34" charset="0"/>
                        <a:buChar char="•"/>
                      </a:pPr>
                      <a:r>
                        <a:rPr lang="es-MX" sz="1400" baseline="0" dirty="0"/>
                        <a:t>No se contempla</a:t>
                      </a:r>
                    </a:p>
                    <a:p>
                      <a:pPr marL="0" indent="0" algn="just">
                        <a:buFont typeface="Arial" panose="020B0604020202020204" pitchFamily="34" charset="0"/>
                        <a:buNone/>
                      </a:pPr>
                      <a:endParaRPr lang="es-MX" sz="1400" baseline="0" dirty="0"/>
                    </a:p>
                    <a:p>
                      <a:pPr marL="285750" indent="-285750" algn="just">
                        <a:buFont typeface="Arial" panose="020B0604020202020204" pitchFamily="34" charset="0"/>
                        <a:buChar char="•"/>
                      </a:pPr>
                      <a:r>
                        <a:rPr lang="es-MX" sz="1400" baseline="0" dirty="0"/>
                        <a:t>No se contempla</a:t>
                      </a:r>
                    </a:p>
                    <a:p>
                      <a:pPr marL="0" indent="0" algn="just">
                        <a:buFont typeface="Arial" panose="020B0604020202020204" pitchFamily="34" charset="0"/>
                        <a:buNone/>
                      </a:pPr>
                      <a:endParaRPr lang="es-MX" sz="1400" baseline="0" dirty="0"/>
                    </a:p>
                    <a:p>
                      <a:pPr marL="285750" indent="-285750" algn="just">
                        <a:buFont typeface="Arial" panose="020B0604020202020204" pitchFamily="34" charset="0"/>
                        <a:buChar char="•"/>
                      </a:pPr>
                      <a:r>
                        <a:rPr lang="es-MX" sz="1400" baseline="0" dirty="0"/>
                        <a:t>Sin efectos vinculantes</a:t>
                      </a:r>
                      <a:endParaRPr lang="es-MX" sz="1400" baseline="0" dirty="0">
                        <a:latin typeface="+mj-lt"/>
                      </a:endParaRPr>
                    </a:p>
                  </a:txBody>
                  <a:tcPr marL="68580" marR="68580" marT="34290" marB="34290"/>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u="sng" dirty="0"/>
                        <a:t>0.13% </a:t>
                      </a:r>
                      <a:r>
                        <a:rPr kumimoji="0" lang="es-MX" sz="1400" u="none" strike="noStrike" kern="1200" cap="none" spc="0" normalizeH="0" baseline="0" noProof="0" dirty="0">
                          <a:ln>
                            <a:noFill/>
                          </a:ln>
                          <a:effectLst/>
                          <a:uLnTx/>
                          <a:uFillTx/>
                        </a:rPr>
                        <a:t>lista nominal de electores de la Ciudad de México, </a:t>
                      </a:r>
                      <a:r>
                        <a:rPr lang="es-MX" sz="1400" dirty="0"/>
                        <a:t>porcentaje requerido para presentarla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a:t>Denominada</a:t>
                      </a:r>
                      <a:r>
                        <a:rPr lang="es-MX" sz="1400" baseline="0" dirty="0"/>
                        <a:t> Iniciativa Ciudadana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baseline="0" dirty="0"/>
                        <a:t>Posibilita a los proponentes incorporarse a la discusión de los proyectos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baseline="0" dirty="0"/>
                        <a:t>Se establece orden de preferencia para presentar iniciativas con </a:t>
                      </a:r>
                      <a:r>
                        <a:rPr lang="es-MX" sz="1400" u="sng" baseline="0" dirty="0"/>
                        <a:t>al menos 0.25% </a:t>
                      </a:r>
                      <a:r>
                        <a:rPr lang="es-MX" sz="1400" baseline="0" dirty="0"/>
                        <a:t>de la lista nominal de electores de la Ciudad de México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baseline="0" dirty="0"/>
                        <a:t>No procederá en materia penal, tributaria y en ninguna materia que contravenga los derechos humanos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baseline="0" dirty="0"/>
                        <a:t>No hay efecto vinculante</a:t>
                      </a:r>
                      <a:endParaRPr kumimoji="0" lang="es-MX" sz="1400" b="0" i="0" u="none" strike="noStrike" kern="1200" cap="none" spc="0" normalizeH="0" baseline="0" noProof="0" dirty="0">
                        <a:ln>
                          <a:noFill/>
                        </a:ln>
                        <a:solidFill>
                          <a:prstClr val="black"/>
                        </a:solidFill>
                        <a:effectLst/>
                        <a:uLnTx/>
                        <a:uFillTx/>
                        <a:latin typeface="+mj-lt"/>
                        <a:ea typeface="+mn-ea"/>
                        <a:cs typeface="+mn-cs"/>
                      </a:endParaRPr>
                    </a:p>
                  </a:txBody>
                  <a:tcPr marL="68580" marR="68580" marT="34290" marB="34290"/>
                </a:tc>
                <a:extLst>
                  <a:ext uri="{0D108BD9-81ED-4DB2-BD59-A6C34878D82A}">
                    <a16:rowId xmlns:a16="http://schemas.microsoft.com/office/drawing/2014/main" val="10003"/>
                  </a:ext>
                </a:extLst>
              </a:tr>
            </a:tbl>
          </a:graphicData>
        </a:graphic>
      </p:graphicFrame>
      <p:sp>
        <p:nvSpPr>
          <p:cNvPr id="5" name="Rectángulo 4"/>
          <p:cNvSpPr/>
          <p:nvPr/>
        </p:nvSpPr>
        <p:spPr>
          <a:xfrm>
            <a:off x="2351584" y="0"/>
            <a:ext cx="8208912" cy="861774"/>
          </a:xfrm>
          <a:prstGeom prst="rect">
            <a:avLst/>
          </a:prstGeom>
        </p:spPr>
        <p:txBody>
          <a:bodyPr wrap="square">
            <a:spAutoFit/>
          </a:bodyPr>
          <a:lstStyle/>
          <a:p>
            <a:pPr algn="r"/>
            <a:endParaRPr lang="es-MX" sz="1600" b="1" dirty="0">
              <a:solidFill>
                <a:prstClr val="black"/>
              </a:solidFill>
              <a:ea typeface="+mj-ea"/>
              <a:cs typeface="+mj-cs"/>
            </a:endParaRPr>
          </a:p>
          <a:p>
            <a:pPr algn="r"/>
            <a:r>
              <a:rPr lang="es-MX" sz="1600" b="1" dirty="0">
                <a:solidFill>
                  <a:prstClr val="black"/>
                </a:solidFill>
                <a:ea typeface="+mj-ea"/>
                <a:cs typeface="+mj-cs"/>
              </a:rPr>
              <a:t>Instrumentos de Participación Ciudadana en la Ciudad de México </a:t>
            </a:r>
            <a:r>
              <a:rPr lang="es-MX" b="1" dirty="0">
                <a:solidFill>
                  <a:prstClr val="black"/>
                </a:solidFill>
                <a:ea typeface="+mj-ea"/>
                <a:cs typeface="+mj-cs"/>
              </a:rPr>
              <a:t/>
            </a:r>
            <a:br>
              <a:rPr lang="es-MX" b="1" dirty="0">
                <a:solidFill>
                  <a:prstClr val="black"/>
                </a:solidFill>
                <a:ea typeface="+mj-ea"/>
                <a:cs typeface="+mj-cs"/>
              </a:rPr>
            </a:br>
            <a:endParaRPr lang="es-MX" dirty="0"/>
          </a:p>
        </p:txBody>
      </p:sp>
    </p:spTree>
    <p:extLst>
      <p:ext uri="{BB962C8B-B14F-4D97-AF65-F5344CB8AC3E}">
        <p14:creationId xmlns:p14="http://schemas.microsoft.com/office/powerpoint/2010/main" val="14463025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graphicFrame>
        <p:nvGraphicFramePr>
          <p:cNvPr id="3" name="Marcador de contenido 2"/>
          <p:cNvGraphicFramePr>
            <a:graphicFrameLocks/>
          </p:cNvGraphicFramePr>
          <p:nvPr>
            <p:extLst>
              <p:ext uri="{D42A27DB-BD31-4B8C-83A1-F6EECF244321}">
                <p14:modId xmlns:p14="http://schemas.microsoft.com/office/powerpoint/2010/main" val="4112043907"/>
              </p:ext>
            </p:extLst>
          </p:nvPr>
        </p:nvGraphicFramePr>
        <p:xfrm>
          <a:off x="2063552" y="1134239"/>
          <a:ext cx="8219256" cy="4998720"/>
        </p:xfrm>
        <a:graphic>
          <a:graphicData uri="http://schemas.openxmlformats.org/drawingml/2006/table">
            <a:tbl>
              <a:tblPr firstRow="1" bandRow="1">
                <a:tableStyleId>{B301B821-A1FF-4177-AEE7-76D212191A09}</a:tableStyleId>
              </a:tblPr>
              <a:tblGrid>
                <a:gridCol w="4077189">
                  <a:extLst>
                    <a:ext uri="{9D8B030D-6E8A-4147-A177-3AD203B41FA5}">
                      <a16:colId xmlns:a16="http://schemas.microsoft.com/office/drawing/2014/main" val="20001"/>
                    </a:ext>
                  </a:extLst>
                </a:gridCol>
                <a:gridCol w="4142067">
                  <a:extLst>
                    <a:ext uri="{9D8B030D-6E8A-4147-A177-3AD203B41FA5}">
                      <a16:colId xmlns:a16="http://schemas.microsoft.com/office/drawing/2014/main" val="20002"/>
                    </a:ext>
                  </a:extLst>
                </a:gridCol>
              </a:tblGrid>
              <a:tr h="350506">
                <a:tc gridSpan="2">
                  <a:txBody>
                    <a:bodyPr/>
                    <a:lstStyle/>
                    <a:p>
                      <a:pPr algn="ctr"/>
                      <a:r>
                        <a:rPr lang="es-MX" sz="2000" dirty="0"/>
                        <a:t>PARTICIPACIÓN</a:t>
                      </a:r>
                      <a:r>
                        <a:rPr lang="es-MX" sz="2000" baseline="0" dirty="0"/>
                        <a:t> CIUDADANA</a:t>
                      </a:r>
                      <a:endParaRPr lang="es-MX" sz="2000" b="1" dirty="0">
                        <a:solidFill>
                          <a:schemeClr val="bg1"/>
                        </a:solidFill>
                      </a:endParaRPr>
                    </a:p>
                  </a:txBody>
                  <a:tcPr marL="68580" marR="68580" marT="34290" marB="34290"/>
                </a:tc>
                <a:tc hMerge="1">
                  <a:txBody>
                    <a:bodyPr/>
                    <a:lstStyle/>
                    <a:p>
                      <a:endParaRPr lang="es-MX" dirty="0"/>
                    </a:p>
                  </a:txBody>
                  <a:tcPr/>
                </a:tc>
                <a:extLst>
                  <a:ext uri="{0D108BD9-81ED-4DB2-BD59-A6C34878D82A}">
                    <a16:rowId xmlns:a16="http://schemas.microsoft.com/office/drawing/2014/main" val="10000"/>
                  </a:ext>
                </a:extLst>
              </a:tr>
              <a:tr h="350506">
                <a:tc gridSpan="2">
                  <a:txBody>
                    <a:bodyPr/>
                    <a:lstStyle/>
                    <a:p>
                      <a:pPr algn="ctr"/>
                      <a:r>
                        <a:rPr lang="es-MX" sz="2000" dirty="0"/>
                        <a:t>REFERÉNDUM</a:t>
                      </a:r>
                      <a:endParaRPr lang="es-MX" sz="2000" b="1" i="0" dirty="0"/>
                    </a:p>
                  </a:txBody>
                  <a:tcPr marL="68580" marR="68580" marT="34290" marB="34290"/>
                </a:tc>
                <a:tc hMerge="1">
                  <a:txBody>
                    <a:bodyPr/>
                    <a:lstStyle/>
                    <a:p>
                      <a:endParaRPr lang="es-MX" dirty="0"/>
                    </a:p>
                  </a:txBody>
                  <a:tcPr/>
                </a:tc>
                <a:extLst>
                  <a:ext uri="{0D108BD9-81ED-4DB2-BD59-A6C34878D82A}">
                    <a16:rowId xmlns:a16="http://schemas.microsoft.com/office/drawing/2014/main" val="10001"/>
                  </a:ext>
                </a:extLst>
              </a:tr>
              <a:tr h="522182">
                <a:tc>
                  <a:txBody>
                    <a:bodyPr/>
                    <a:lstStyle/>
                    <a:p>
                      <a:pPr algn="ctr"/>
                      <a:r>
                        <a:rPr lang="es-MX" sz="1600" kern="1200" dirty="0">
                          <a:effectLst/>
                        </a:rPr>
                        <a:t>LEY DE PARTICIPACIÓN CIUDADANA DEL DISTRITO FEDERAL (Actual)</a:t>
                      </a:r>
                      <a:endParaRPr lang="es-MX" sz="1600" b="0" dirty="0"/>
                    </a:p>
                  </a:txBody>
                  <a:tcPr marL="68580" marR="68580" marT="34290" marB="34290"/>
                </a:tc>
                <a:tc>
                  <a:txBody>
                    <a:bodyPr/>
                    <a:lstStyle/>
                    <a:p>
                      <a:pPr algn="ctr"/>
                      <a:r>
                        <a:rPr lang="es-MX" sz="1600" dirty="0"/>
                        <a:t>PRIMERA CONSTITUCIÓN POLÍTICA DE LA CIUDAD DE MÉXICO</a:t>
                      </a:r>
                      <a:endParaRPr lang="es-MX" sz="1600" b="0" dirty="0"/>
                    </a:p>
                  </a:txBody>
                  <a:tcPr marL="68580" marR="68580" marT="34290" marB="34290"/>
                </a:tc>
                <a:extLst>
                  <a:ext uri="{0D108BD9-81ED-4DB2-BD59-A6C34878D82A}">
                    <a16:rowId xmlns:a16="http://schemas.microsoft.com/office/drawing/2014/main" val="10002"/>
                  </a:ext>
                </a:extLst>
              </a:tr>
              <a:tr h="1424160">
                <a:tc>
                  <a:txBody>
                    <a:bodyPr/>
                    <a:lstStyle/>
                    <a:p>
                      <a:pPr marL="285750" indent="-285750" algn="just">
                        <a:buFont typeface="Arial" panose="020B0604020202020204" pitchFamily="34" charset="0"/>
                        <a:buChar char="•"/>
                      </a:pPr>
                      <a:r>
                        <a:rPr lang="es-MX" sz="1400" baseline="0" dirty="0"/>
                        <a:t>Se establece como un derecho a opinar respecto de la “aprobación o rechazo” a las reformas.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a:t>0.4% Lista nominal de electores del</a:t>
                      </a:r>
                      <a:r>
                        <a:rPr lang="es-MX" sz="1400" baseline="0" dirty="0"/>
                        <a:t> Distrito Federal</a:t>
                      </a:r>
                      <a:r>
                        <a:rPr lang="es-MX" sz="1400" dirty="0"/>
                        <a:t>, porcentaje requerido para solicitarlo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a:t>No tienen efectos vinculatorios, sólo</a:t>
                      </a:r>
                      <a:r>
                        <a:rPr lang="es-MX" sz="1400" baseline="0" dirty="0"/>
                        <a:t> elementos de valoración</a:t>
                      </a:r>
                    </a:p>
                  </a:txBody>
                  <a:tcPr marL="68580" marR="68580" marT="34290" marB="34290"/>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u="none" strike="noStrike" kern="1200" cap="none" spc="0" normalizeH="0" baseline="0" noProof="0" dirty="0">
                          <a:ln>
                            <a:noFill/>
                          </a:ln>
                          <a:effectLst/>
                          <a:uLnTx/>
                          <a:uFillTx/>
                        </a:rPr>
                        <a:t>Se reconoce el derecho ciudadano a “aprobar” las reformas.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u="none" strike="noStrike" kern="1200" cap="none" spc="0" normalizeH="0" baseline="0" noProof="0" dirty="0">
                          <a:ln>
                            <a:noFill/>
                          </a:ln>
                          <a:effectLst/>
                          <a:uLnTx/>
                          <a:uFillTx/>
                        </a:rPr>
                        <a:t>A solicitud de:</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u="none" strike="noStrike" kern="1200" cap="none" spc="0" normalizeH="0" baseline="0" noProof="0" dirty="0">
                          <a:ln>
                            <a:noFill/>
                          </a:ln>
                          <a:effectLst/>
                          <a:uLnTx/>
                          <a:uFillTx/>
                        </a:rPr>
                        <a:t>Al menos el 0.4% de las y los ciudadanos inscritos en la lista nominal de electores de la Ciudad; o 2 terceras de las y los integrantes del Congreso.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u="none" strike="noStrike" kern="1200" cap="none" spc="0" normalizeH="0" baseline="0" noProof="0" dirty="0">
                          <a:ln>
                            <a:noFill/>
                          </a:ln>
                          <a:effectLst/>
                          <a:uLnTx/>
                          <a:uFillTx/>
                        </a:rPr>
                        <a:t>Las decisiones legislativas en las materias de derechos humanos, penal o tributaria, no serán sometidas a referéndum.</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u="none" strike="noStrike" kern="1200" cap="none" spc="0" normalizeH="0" baseline="0" noProof="0" dirty="0">
                          <a:ln>
                            <a:noFill/>
                          </a:ln>
                          <a:effectLst/>
                          <a:uLnTx/>
                          <a:uFillTx/>
                        </a:rPr>
                        <a:t>El Congreso de la Ciudad de México determinará la entrada en vigor de las leyes o decretos de su competencia, conforme al resultado del referéndum que pudiera celebrarse.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u="none" strike="noStrike" kern="1200" cap="none" spc="0" normalizeH="0" baseline="0" noProof="0" dirty="0">
                          <a:ln>
                            <a:noFill/>
                          </a:ln>
                          <a:effectLst/>
                          <a:uLnTx/>
                          <a:uFillTx/>
                        </a:rPr>
                        <a:t>Será vinculante si cuenta con al menos la tercera parte de las personas inscritas en el listado nominal.</a:t>
                      </a:r>
                      <a:endParaRPr kumimoji="0" lang="es-MX" sz="1400" b="1"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val="10003"/>
                  </a:ext>
                </a:extLst>
              </a:tr>
            </a:tbl>
          </a:graphicData>
        </a:graphic>
      </p:graphicFrame>
      <p:sp>
        <p:nvSpPr>
          <p:cNvPr id="5" name="Rectángulo 4"/>
          <p:cNvSpPr/>
          <p:nvPr/>
        </p:nvSpPr>
        <p:spPr>
          <a:xfrm>
            <a:off x="2351584" y="1"/>
            <a:ext cx="8208912" cy="584775"/>
          </a:xfrm>
          <a:prstGeom prst="rect">
            <a:avLst/>
          </a:prstGeom>
        </p:spPr>
        <p:txBody>
          <a:bodyPr wrap="square">
            <a:spAutoFit/>
          </a:bodyPr>
          <a:lstStyle/>
          <a:p>
            <a:pPr algn="r"/>
            <a:endParaRPr lang="es-MX" sz="1600" b="1" dirty="0">
              <a:solidFill>
                <a:prstClr val="black"/>
              </a:solidFill>
              <a:ea typeface="+mj-ea"/>
              <a:cs typeface="+mj-cs"/>
            </a:endParaRPr>
          </a:p>
          <a:p>
            <a:pPr algn="r"/>
            <a:r>
              <a:rPr lang="es-MX" sz="1600" b="1" dirty="0">
                <a:solidFill>
                  <a:prstClr val="black"/>
                </a:solidFill>
                <a:ea typeface="+mj-ea"/>
                <a:cs typeface="+mj-cs"/>
              </a:rPr>
              <a:t>Instrumentos de Participación Ciudadana en la Ciudad de México </a:t>
            </a:r>
            <a:endParaRPr lang="es-MX" dirty="0"/>
          </a:p>
        </p:txBody>
      </p:sp>
    </p:spTree>
    <p:extLst>
      <p:ext uri="{BB962C8B-B14F-4D97-AF65-F5344CB8AC3E}">
        <p14:creationId xmlns:p14="http://schemas.microsoft.com/office/powerpoint/2010/main" val="9553264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graphicFrame>
        <p:nvGraphicFramePr>
          <p:cNvPr id="3" name="Marcador de contenido 2"/>
          <p:cNvGraphicFramePr>
            <a:graphicFrameLocks/>
          </p:cNvGraphicFramePr>
          <p:nvPr>
            <p:extLst>
              <p:ext uri="{D42A27DB-BD31-4B8C-83A1-F6EECF244321}">
                <p14:modId xmlns:p14="http://schemas.microsoft.com/office/powerpoint/2010/main" val="948821129"/>
              </p:ext>
            </p:extLst>
          </p:nvPr>
        </p:nvGraphicFramePr>
        <p:xfrm>
          <a:off x="2207568" y="1196752"/>
          <a:ext cx="7920880" cy="4145280"/>
        </p:xfrm>
        <a:graphic>
          <a:graphicData uri="http://schemas.openxmlformats.org/drawingml/2006/table">
            <a:tbl>
              <a:tblPr firstRow="1" bandRow="1">
                <a:tableStyleId>{B301B821-A1FF-4177-AEE7-76D212191A09}</a:tableStyleId>
              </a:tblPr>
              <a:tblGrid>
                <a:gridCol w="4109628">
                  <a:extLst>
                    <a:ext uri="{9D8B030D-6E8A-4147-A177-3AD203B41FA5}">
                      <a16:colId xmlns:a16="http://schemas.microsoft.com/office/drawing/2014/main" val="20001"/>
                    </a:ext>
                  </a:extLst>
                </a:gridCol>
                <a:gridCol w="3811252">
                  <a:extLst>
                    <a:ext uri="{9D8B030D-6E8A-4147-A177-3AD203B41FA5}">
                      <a16:colId xmlns:a16="http://schemas.microsoft.com/office/drawing/2014/main" val="20002"/>
                    </a:ext>
                  </a:extLst>
                </a:gridCol>
              </a:tblGrid>
              <a:tr h="338535">
                <a:tc gridSpan="2">
                  <a:txBody>
                    <a:bodyPr/>
                    <a:lstStyle/>
                    <a:p>
                      <a:pPr algn="ctr"/>
                      <a:r>
                        <a:rPr lang="es-MX" sz="2000" dirty="0"/>
                        <a:t>PARTICIPACIÓN</a:t>
                      </a:r>
                      <a:r>
                        <a:rPr lang="es-MX" sz="2000" baseline="0" dirty="0"/>
                        <a:t> CIUDADANA</a:t>
                      </a:r>
                      <a:endParaRPr lang="es-MX" sz="2000" b="1" dirty="0">
                        <a:solidFill>
                          <a:schemeClr val="bg1"/>
                        </a:solidFill>
                      </a:endParaRPr>
                    </a:p>
                  </a:txBody>
                  <a:tcPr marL="68580" marR="68580" marT="34290" marB="34290"/>
                </a:tc>
                <a:tc hMerge="1">
                  <a:txBody>
                    <a:bodyPr/>
                    <a:lstStyle/>
                    <a:p>
                      <a:endParaRPr lang="es-MX" dirty="0"/>
                    </a:p>
                  </a:txBody>
                  <a:tcPr/>
                </a:tc>
                <a:extLst>
                  <a:ext uri="{0D108BD9-81ED-4DB2-BD59-A6C34878D82A}">
                    <a16:rowId xmlns:a16="http://schemas.microsoft.com/office/drawing/2014/main" val="10000"/>
                  </a:ext>
                </a:extLst>
              </a:tr>
              <a:tr h="338535">
                <a:tc gridSpan="2">
                  <a:txBody>
                    <a:bodyPr/>
                    <a:lstStyle/>
                    <a:p>
                      <a:pPr algn="ctr"/>
                      <a:r>
                        <a:rPr lang="es-MX" sz="2000" dirty="0"/>
                        <a:t>PLEBISCITO</a:t>
                      </a:r>
                      <a:endParaRPr lang="es-MX" sz="2000" b="1" i="0" dirty="0"/>
                    </a:p>
                  </a:txBody>
                  <a:tcPr marL="68580" marR="68580" marT="34290" marB="34290"/>
                </a:tc>
                <a:tc hMerge="1">
                  <a:txBody>
                    <a:bodyPr/>
                    <a:lstStyle/>
                    <a:p>
                      <a:endParaRPr lang="es-MX" dirty="0"/>
                    </a:p>
                  </a:txBody>
                  <a:tcPr/>
                </a:tc>
                <a:extLst>
                  <a:ext uri="{0D108BD9-81ED-4DB2-BD59-A6C34878D82A}">
                    <a16:rowId xmlns:a16="http://schemas.microsoft.com/office/drawing/2014/main" val="10001"/>
                  </a:ext>
                </a:extLst>
              </a:tr>
              <a:tr h="504349">
                <a:tc>
                  <a:txBody>
                    <a:bodyPr/>
                    <a:lstStyle/>
                    <a:p>
                      <a:pPr algn="ctr"/>
                      <a:r>
                        <a:rPr lang="es-MX" sz="1600" kern="1200" dirty="0">
                          <a:effectLst/>
                        </a:rPr>
                        <a:t>LEY DE PARTICIPACIÓN CIUDADANA DEL DISTRITO FEDERAL (Actual)</a:t>
                      </a:r>
                      <a:endParaRPr lang="es-MX" sz="1600" b="0" dirty="0"/>
                    </a:p>
                  </a:txBody>
                  <a:tcPr marL="68580" marR="68580" marT="34290" marB="34290"/>
                </a:tc>
                <a:tc>
                  <a:txBody>
                    <a:bodyPr/>
                    <a:lstStyle/>
                    <a:p>
                      <a:pPr algn="ctr"/>
                      <a:r>
                        <a:rPr lang="es-MX" sz="1600" dirty="0"/>
                        <a:t>PRIMERA CONSTITUCIÓN POLÍTICA DE LA CIUDAD DE MÉXICO</a:t>
                      </a:r>
                      <a:endParaRPr lang="es-MX" sz="1600" b="0" dirty="0"/>
                    </a:p>
                  </a:txBody>
                  <a:tcPr marL="68580" marR="68580" marT="34290" marB="34290"/>
                </a:tc>
                <a:extLst>
                  <a:ext uri="{0D108BD9-81ED-4DB2-BD59-A6C34878D82A}">
                    <a16:rowId xmlns:a16="http://schemas.microsoft.com/office/drawing/2014/main" val="10002"/>
                  </a:ext>
                </a:extLst>
              </a:tr>
              <a:tr h="1698901">
                <a:tc>
                  <a:txBody>
                    <a:bodyPr/>
                    <a:lstStyle/>
                    <a:p>
                      <a:pPr marL="285750" indent="-285750" algn="just">
                        <a:buFont typeface="Arial" panose="020B0604020202020204" pitchFamily="34" charset="0"/>
                        <a:buChar char="•"/>
                      </a:pPr>
                      <a:r>
                        <a:rPr lang="es-MX" sz="1400" baseline="0" dirty="0"/>
                        <a:t>Sólo para decisiones públicas del Ejecutivo local.</a:t>
                      </a:r>
                    </a:p>
                    <a:p>
                      <a:pPr marL="0" indent="0" algn="just">
                        <a:buFont typeface="Arial" panose="020B0604020202020204" pitchFamily="34" charset="0"/>
                        <a:buNone/>
                      </a:pPr>
                      <a:endParaRPr lang="es-MX" sz="1400" baseline="0" dirty="0"/>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u="sng" dirty="0"/>
                        <a:t>0.4%</a:t>
                      </a:r>
                      <a:r>
                        <a:rPr lang="es-MX" sz="1400" dirty="0"/>
                        <a:t> Lista nominal de electores del</a:t>
                      </a:r>
                      <a:r>
                        <a:rPr lang="es-MX" sz="1400" baseline="0" dirty="0"/>
                        <a:t> Distrito Federal</a:t>
                      </a:r>
                      <a:r>
                        <a:rPr lang="es-MX" sz="1400" dirty="0"/>
                        <a:t>, porcentaje requerido para que los ciudadanos lo soliciten.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a:t>Efectos vinculatorios con la décima</a:t>
                      </a:r>
                      <a:r>
                        <a:rPr lang="es-MX" sz="1400" baseline="0" dirty="0"/>
                        <a:t> parte de la lista nominal.</a:t>
                      </a:r>
                      <a:endParaRPr lang="es-MX" sz="1400" dirty="0"/>
                    </a:p>
                  </a:txBody>
                  <a:tcPr marL="68580" marR="68580" marT="34290" marB="34290"/>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u="none" strike="noStrike" kern="1200" cap="none" spc="0" normalizeH="0" baseline="0" noProof="0" dirty="0">
                          <a:ln>
                            <a:noFill/>
                          </a:ln>
                          <a:effectLst/>
                          <a:uLnTx/>
                          <a:uFillTx/>
                        </a:rPr>
                        <a:t>Se usará para aprobar o rechazar decisiones públicas que sean competencia del Poder Ejecutivo de la Ciudad o de las alcaldías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u="sng" dirty="0"/>
                        <a:t>0.4% </a:t>
                      </a:r>
                      <a:r>
                        <a:rPr lang="es-MX" sz="1400" u="none" baseline="0" dirty="0"/>
                        <a:t> l</a:t>
                      </a:r>
                      <a:r>
                        <a:rPr lang="es-MX" sz="1400" dirty="0"/>
                        <a:t>ista nominal de electores de</a:t>
                      </a:r>
                      <a:r>
                        <a:rPr lang="es-MX" sz="1400" baseline="0" dirty="0"/>
                        <a:t> la Ciudad de México</a:t>
                      </a:r>
                      <a:r>
                        <a:rPr lang="es-MX" sz="1400" dirty="0"/>
                        <a:t>, porcentaje requerido para que los ciudadanos lo soliciten.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u="none" strike="noStrike" kern="1200" cap="none" spc="0" normalizeH="0" baseline="0" noProof="0" dirty="0">
                          <a:ln>
                            <a:noFill/>
                          </a:ln>
                          <a:effectLst/>
                          <a:uLnTx/>
                          <a:uFillTx/>
                        </a:rPr>
                        <a:t>Será vinculante si cuenta con al menos la tercera parte de las personas inscritas en el listado nominal.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u="none" strike="noStrike" kern="1200" cap="none" spc="0" normalizeH="0" baseline="0" noProof="0" dirty="0">
                          <a:ln>
                            <a:noFill/>
                          </a:ln>
                          <a:effectLst/>
                          <a:uLnTx/>
                          <a:uFillTx/>
                        </a:rPr>
                        <a:t>Las decisiones en materia de derechos humanos, penal, tributaria y fiscal no podrán ser sometidas a plebiscito</a:t>
                      </a:r>
                      <a:endParaRPr lang="es-MX" sz="1400" dirty="0"/>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MX" sz="1400" dirty="0"/>
                    </a:p>
                  </a:txBody>
                  <a:tcPr marL="68580" marR="68580" marT="34290" marB="34290"/>
                </a:tc>
                <a:extLst>
                  <a:ext uri="{0D108BD9-81ED-4DB2-BD59-A6C34878D82A}">
                    <a16:rowId xmlns:a16="http://schemas.microsoft.com/office/drawing/2014/main" val="10003"/>
                  </a:ext>
                </a:extLst>
              </a:tr>
            </a:tbl>
          </a:graphicData>
        </a:graphic>
      </p:graphicFrame>
      <p:sp>
        <p:nvSpPr>
          <p:cNvPr id="5" name="Rectángulo 4"/>
          <p:cNvSpPr/>
          <p:nvPr/>
        </p:nvSpPr>
        <p:spPr>
          <a:xfrm>
            <a:off x="2351584" y="1"/>
            <a:ext cx="8208912" cy="584775"/>
          </a:xfrm>
          <a:prstGeom prst="rect">
            <a:avLst/>
          </a:prstGeom>
        </p:spPr>
        <p:txBody>
          <a:bodyPr wrap="square">
            <a:spAutoFit/>
          </a:bodyPr>
          <a:lstStyle/>
          <a:p>
            <a:pPr algn="r"/>
            <a:endParaRPr lang="es-MX" sz="1600" b="1" dirty="0">
              <a:solidFill>
                <a:prstClr val="black"/>
              </a:solidFill>
              <a:ea typeface="+mj-ea"/>
              <a:cs typeface="+mj-cs"/>
            </a:endParaRPr>
          </a:p>
          <a:p>
            <a:pPr algn="r"/>
            <a:r>
              <a:rPr lang="es-MX" sz="1600" b="1" dirty="0">
                <a:solidFill>
                  <a:prstClr val="black"/>
                </a:solidFill>
                <a:ea typeface="+mj-ea"/>
                <a:cs typeface="+mj-cs"/>
              </a:rPr>
              <a:t>Instrumentos de Participación Ciudadana en la Ciudad de México </a:t>
            </a:r>
            <a:endParaRPr lang="es-MX" dirty="0"/>
          </a:p>
        </p:txBody>
      </p:sp>
    </p:spTree>
    <p:extLst>
      <p:ext uri="{BB962C8B-B14F-4D97-AF65-F5344CB8AC3E}">
        <p14:creationId xmlns:p14="http://schemas.microsoft.com/office/powerpoint/2010/main" val="31226417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graphicFrame>
        <p:nvGraphicFramePr>
          <p:cNvPr id="3" name="Marcador de contenido 2"/>
          <p:cNvGraphicFramePr>
            <a:graphicFrameLocks/>
          </p:cNvGraphicFramePr>
          <p:nvPr>
            <p:extLst>
              <p:ext uri="{D42A27DB-BD31-4B8C-83A1-F6EECF244321}">
                <p14:modId xmlns:p14="http://schemas.microsoft.com/office/powerpoint/2010/main" val="826696650"/>
              </p:ext>
            </p:extLst>
          </p:nvPr>
        </p:nvGraphicFramePr>
        <p:xfrm>
          <a:off x="2207568" y="1484784"/>
          <a:ext cx="7920880" cy="3718560"/>
        </p:xfrm>
        <a:graphic>
          <a:graphicData uri="http://schemas.openxmlformats.org/drawingml/2006/table">
            <a:tbl>
              <a:tblPr firstRow="1" bandRow="1">
                <a:tableStyleId>{B301B821-A1FF-4177-AEE7-76D212191A09}</a:tableStyleId>
              </a:tblPr>
              <a:tblGrid>
                <a:gridCol w="4102426">
                  <a:extLst>
                    <a:ext uri="{9D8B030D-6E8A-4147-A177-3AD203B41FA5}">
                      <a16:colId xmlns:a16="http://schemas.microsoft.com/office/drawing/2014/main" val="20001"/>
                    </a:ext>
                  </a:extLst>
                </a:gridCol>
                <a:gridCol w="3818454">
                  <a:extLst>
                    <a:ext uri="{9D8B030D-6E8A-4147-A177-3AD203B41FA5}">
                      <a16:colId xmlns:a16="http://schemas.microsoft.com/office/drawing/2014/main" val="20002"/>
                    </a:ext>
                  </a:extLst>
                </a:gridCol>
              </a:tblGrid>
              <a:tr h="351391">
                <a:tc gridSpan="2">
                  <a:txBody>
                    <a:bodyPr/>
                    <a:lstStyle/>
                    <a:p>
                      <a:pPr algn="ctr"/>
                      <a:r>
                        <a:rPr lang="es-MX" sz="2000" dirty="0"/>
                        <a:t>PARTICIPACIÓN</a:t>
                      </a:r>
                      <a:r>
                        <a:rPr lang="es-MX" sz="2000" baseline="0" dirty="0"/>
                        <a:t> CIUDADANA</a:t>
                      </a:r>
                      <a:endParaRPr lang="es-MX" sz="2000" b="1" dirty="0">
                        <a:solidFill>
                          <a:schemeClr val="bg1"/>
                        </a:solidFill>
                      </a:endParaRPr>
                    </a:p>
                  </a:txBody>
                  <a:tcPr marL="68580" marR="68580" marT="34290" marB="34290"/>
                </a:tc>
                <a:tc hMerge="1">
                  <a:txBody>
                    <a:bodyPr/>
                    <a:lstStyle/>
                    <a:p>
                      <a:endParaRPr lang="es-MX" dirty="0"/>
                    </a:p>
                  </a:txBody>
                  <a:tcPr/>
                </a:tc>
                <a:extLst>
                  <a:ext uri="{0D108BD9-81ED-4DB2-BD59-A6C34878D82A}">
                    <a16:rowId xmlns:a16="http://schemas.microsoft.com/office/drawing/2014/main" val="10000"/>
                  </a:ext>
                </a:extLst>
              </a:tr>
              <a:tr h="351391">
                <a:tc gridSpan="2">
                  <a:txBody>
                    <a:bodyPr/>
                    <a:lstStyle/>
                    <a:p>
                      <a:pPr algn="ctr"/>
                      <a:r>
                        <a:rPr lang="es-MX" sz="2000" dirty="0"/>
                        <a:t>CONSULTA</a:t>
                      </a:r>
                      <a:r>
                        <a:rPr lang="es-MX" sz="2000" baseline="0" dirty="0"/>
                        <a:t> CIUDADANA</a:t>
                      </a:r>
                      <a:endParaRPr lang="es-MX" sz="2000" b="1" i="0" dirty="0"/>
                    </a:p>
                  </a:txBody>
                  <a:tcPr marL="68580" marR="68580" marT="34290" marB="34290"/>
                </a:tc>
                <a:tc hMerge="1">
                  <a:txBody>
                    <a:bodyPr/>
                    <a:lstStyle/>
                    <a:p>
                      <a:endParaRPr lang="es-MX" dirty="0"/>
                    </a:p>
                  </a:txBody>
                  <a:tcPr/>
                </a:tc>
                <a:extLst>
                  <a:ext uri="{0D108BD9-81ED-4DB2-BD59-A6C34878D82A}">
                    <a16:rowId xmlns:a16="http://schemas.microsoft.com/office/drawing/2014/main" val="10001"/>
                  </a:ext>
                </a:extLst>
              </a:tr>
              <a:tr h="523501">
                <a:tc>
                  <a:txBody>
                    <a:bodyPr/>
                    <a:lstStyle/>
                    <a:p>
                      <a:pPr algn="ctr"/>
                      <a:r>
                        <a:rPr lang="es-MX" sz="1600" kern="1200" dirty="0">
                          <a:effectLst/>
                        </a:rPr>
                        <a:t>LEY DE PARTICIPACIÓN CIUDADANA DEL DISTRITO FEDERAL (Actual)</a:t>
                      </a:r>
                      <a:endParaRPr lang="es-MX" sz="1600" b="0" dirty="0"/>
                    </a:p>
                  </a:txBody>
                  <a:tcPr marL="68580" marR="68580" marT="34290" marB="34290"/>
                </a:tc>
                <a:tc>
                  <a:txBody>
                    <a:bodyPr/>
                    <a:lstStyle/>
                    <a:p>
                      <a:pPr algn="ctr"/>
                      <a:r>
                        <a:rPr lang="es-MX" sz="1600" dirty="0"/>
                        <a:t>PRIMERA CONSTITUCIÓN POLÍTICA DE LA CIUDAD DE MÉXICO</a:t>
                      </a:r>
                      <a:endParaRPr lang="es-MX" sz="1600" b="0" dirty="0"/>
                    </a:p>
                  </a:txBody>
                  <a:tcPr marL="68580" marR="68580" marT="34290" marB="34290"/>
                </a:tc>
                <a:extLst>
                  <a:ext uri="{0D108BD9-81ED-4DB2-BD59-A6C34878D82A}">
                    <a16:rowId xmlns:a16="http://schemas.microsoft.com/office/drawing/2014/main" val="10002"/>
                  </a:ext>
                </a:extLst>
              </a:tr>
              <a:tr h="1777514">
                <a:tc>
                  <a:txBody>
                    <a:bodyPr/>
                    <a:lstStyle/>
                    <a:p>
                      <a:pPr marL="285750" indent="-285750" algn="just">
                        <a:buFont typeface="Arial" panose="020B0604020202020204" pitchFamily="34" charset="0"/>
                        <a:buChar char="•"/>
                      </a:pPr>
                      <a:r>
                        <a:rPr lang="es-MX" sz="1400" baseline="0" dirty="0"/>
                        <a:t>La pueden someter por el Jefe de Gobierno, Jefes Delegacionales, Órganos de representación ciudadana y la autoridad tradicional</a:t>
                      </a:r>
                    </a:p>
                    <a:p>
                      <a:pPr marL="285750" indent="-285750" algn="just">
                        <a:buFont typeface="Arial" panose="020B0604020202020204" pitchFamily="34" charset="0"/>
                        <a:buChar char="•"/>
                      </a:pPr>
                      <a:endParaRPr lang="es-MX" sz="1400" baseline="0" dirty="0"/>
                    </a:p>
                    <a:p>
                      <a:pPr marL="285750" indent="-285750" algn="just">
                        <a:buFont typeface="Arial" panose="020B0604020202020204" pitchFamily="34" charset="0"/>
                        <a:buChar char="•"/>
                      </a:pPr>
                      <a:r>
                        <a:rPr lang="es-MX" sz="1400" baseline="0" dirty="0"/>
                        <a:t>No hay porcentaje</a:t>
                      </a:r>
                    </a:p>
                    <a:p>
                      <a:pPr marL="285750" indent="-285750" algn="just">
                        <a:buFont typeface="Arial" panose="020B0604020202020204" pitchFamily="34" charset="0"/>
                        <a:buChar char="•"/>
                      </a:pPr>
                      <a:endParaRPr lang="es-MX" sz="1400" baseline="0" dirty="0"/>
                    </a:p>
                    <a:p>
                      <a:pPr marL="0" indent="0" algn="just">
                        <a:buFont typeface="Arial" panose="020B0604020202020204" pitchFamily="34" charset="0"/>
                        <a:buNone/>
                      </a:pPr>
                      <a:endParaRPr lang="es-MX" sz="1400" baseline="0" dirty="0"/>
                    </a:p>
                    <a:p>
                      <a:pPr marL="285750" indent="-285750" algn="just">
                        <a:buFont typeface="Arial" panose="020B0604020202020204" pitchFamily="34" charset="0"/>
                        <a:buChar char="•"/>
                      </a:pPr>
                      <a:r>
                        <a:rPr lang="es-MX" sz="1400" baseline="0" dirty="0"/>
                        <a:t>Sin efectos vinculantes, sólo elementos de juicio</a:t>
                      </a:r>
                    </a:p>
                  </a:txBody>
                  <a:tcPr marL="68580" marR="68580" marT="34290" marB="34290"/>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u="none" strike="noStrike" kern="1200" cap="none" spc="0" normalizeH="0" baseline="0" noProof="0" dirty="0">
                          <a:ln>
                            <a:noFill/>
                          </a:ln>
                          <a:effectLst/>
                          <a:uLnTx/>
                          <a:uFillTx/>
                        </a:rPr>
                        <a:t>Las autoridades someterán a consideración de las y los ciudadanos cualquier tema que tenga impacto trascendental en los distintos ámbitos temáticos o territoriales de la Ciudad</a:t>
                      </a:r>
                      <a:endParaRPr lang="es-MX" sz="1400" dirty="0"/>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u="sng" dirty="0"/>
                        <a:t>Se puede solicitar con al menos 2% de la </a:t>
                      </a:r>
                      <a:r>
                        <a:rPr lang="es-MX" sz="1400" dirty="0"/>
                        <a:t>Lista nominal de electores de la Ciudad de México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MX" sz="1400" dirty="0"/>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a:t>Efectos vinculatorios </a:t>
                      </a:r>
                      <a:r>
                        <a:rPr kumimoji="0" lang="es-MX" sz="1400" u="none" strike="noStrike" kern="1200" cap="none" spc="0" normalizeH="0" baseline="0" noProof="0" dirty="0">
                          <a:ln>
                            <a:noFill/>
                          </a:ln>
                          <a:effectLst/>
                          <a:uLnTx/>
                          <a:uFillTx/>
                        </a:rPr>
                        <a:t>siempre y cuando se cuente con la participación del 15% de la lista nominal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4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val="10003"/>
                  </a:ext>
                </a:extLst>
              </a:tr>
            </a:tbl>
          </a:graphicData>
        </a:graphic>
      </p:graphicFrame>
      <p:sp>
        <p:nvSpPr>
          <p:cNvPr id="5" name="Rectángulo 4"/>
          <p:cNvSpPr/>
          <p:nvPr/>
        </p:nvSpPr>
        <p:spPr>
          <a:xfrm>
            <a:off x="2351584" y="1"/>
            <a:ext cx="8208912" cy="1138773"/>
          </a:xfrm>
          <a:prstGeom prst="rect">
            <a:avLst/>
          </a:prstGeom>
        </p:spPr>
        <p:txBody>
          <a:bodyPr wrap="square">
            <a:spAutoFit/>
          </a:bodyPr>
          <a:lstStyle/>
          <a:p>
            <a:pPr algn="r"/>
            <a:endParaRPr lang="es-MX" sz="1600" b="1" dirty="0">
              <a:solidFill>
                <a:prstClr val="black"/>
              </a:solidFill>
              <a:ea typeface="+mj-ea"/>
              <a:cs typeface="+mj-cs"/>
            </a:endParaRPr>
          </a:p>
          <a:p>
            <a:pPr algn="r"/>
            <a:r>
              <a:rPr lang="es-MX" sz="1600" b="1" dirty="0">
                <a:solidFill>
                  <a:prstClr val="black"/>
                </a:solidFill>
                <a:ea typeface="+mj-ea"/>
                <a:cs typeface="+mj-cs"/>
              </a:rPr>
              <a:t>Instrumentos de Participación Ciudadana en la Ciudad de México </a:t>
            </a:r>
          </a:p>
          <a:p>
            <a:pPr algn="r"/>
            <a:r>
              <a:rPr lang="es-MX" b="1" dirty="0">
                <a:solidFill>
                  <a:prstClr val="black"/>
                </a:solidFill>
                <a:ea typeface="+mj-ea"/>
                <a:cs typeface="+mj-cs"/>
              </a:rPr>
              <a:t/>
            </a:r>
            <a:br>
              <a:rPr lang="es-MX" b="1" dirty="0">
                <a:solidFill>
                  <a:prstClr val="black"/>
                </a:solidFill>
                <a:ea typeface="+mj-ea"/>
                <a:cs typeface="+mj-cs"/>
              </a:rPr>
            </a:br>
            <a:endParaRPr lang="es-MX" dirty="0"/>
          </a:p>
        </p:txBody>
      </p:sp>
    </p:spTree>
    <p:extLst>
      <p:ext uri="{BB962C8B-B14F-4D97-AF65-F5344CB8AC3E}">
        <p14:creationId xmlns:p14="http://schemas.microsoft.com/office/powerpoint/2010/main" val="33828157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graphicFrame>
        <p:nvGraphicFramePr>
          <p:cNvPr id="3" name="Marcador de contenido 2"/>
          <p:cNvGraphicFramePr>
            <a:graphicFrameLocks/>
          </p:cNvGraphicFramePr>
          <p:nvPr>
            <p:extLst>
              <p:ext uri="{D42A27DB-BD31-4B8C-83A1-F6EECF244321}">
                <p14:modId xmlns:p14="http://schemas.microsoft.com/office/powerpoint/2010/main" val="3467505473"/>
              </p:ext>
            </p:extLst>
          </p:nvPr>
        </p:nvGraphicFramePr>
        <p:xfrm>
          <a:off x="2135560" y="1196752"/>
          <a:ext cx="8208912" cy="4572000"/>
        </p:xfrm>
        <a:graphic>
          <a:graphicData uri="http://schemas.openxmlformats.org/drawingml/2006/table">
            <a:tbl>
              <a:tblPr firstRow="1" bandRow="1">
                <a:tableStyleId>{B301B821-A1FF-4177-AEE7-76D212191A09}</a:tableStyleId>
              </a:tblPr>
              <a:tblGrid>
                <a:gridCol w="3456384">
                  <a:extLst>
                    <a:ext uri="{9D8B030D-6E8A-4147-A177-3AD203B41FA5}">
                      <a16:colId xmlns:a16="http://schemas.microsoft.com/office/drawing/2014/main" val="20001"/>
                    </a:ext>
                  </a:extLst>
                </a:gridCol>
                <a:gridCol w="4752528">
                  <a:extLst>
                    <a:ext uri="{9D8B030D-6E8A-4147-A177-3AD203B41FA5}">
                      <a16:colId xmlns:a16="http://schemas.microsoft.com/office/drawing/2014/main" val="20002"/>
                    </a:ext>
                  </a:extLst>
                </a:gridCol>
              </a:tblGrid>
              <a:tr h="289129">
                <a:tc gridSpan="2">
                  <a:txBody>
                    <a:bodyPr/>
                    <a:lstStyle/>
                    <a:p>
                      <a:pPr algn="ctr"/>
                      <a:r>
                        <a:rPr lang="es-MX" sz="2000" dirty="0"/>
                        <a:t>PARTICIPACIÓN</a:t>
                      </a:r>
                      <a:r>
                        <a:rPr lang="es-MX" sz="2000" baseline="0" dirty="0"/>
                        <a:t> CIUDADANA</a:t>
                      </a:r>
                      <a:endParaRPr lang="es-MX" sz="2000" b="1" dirty="0">
                        <a:solidFill>
                          <a:schemeClr val="bg1"/>
                        </a:solidFill>
                      </a:endParaRPr>
                    </a:p>
                  </a:txBody>
                  <a:tcPr marL="68580" marR="68580" marT="34290" marB="34290"/>
                </a:tc>
                <a:tc hMerge="1">
                  <a:txBody>
                    <a:bodyPr/>
                    <a:lstStyle/>
                    <a:p>
                      <a:endParaRPr lang="es-MX" dirty="0"/>
                    </a:p>
                  </a:txBody>
                  <a:tcPr/>
                </a:tc>
                <a:extLst>
                  <a:ext uri="{0D108BD9-81ED-4DB2-BD59-A6C34878D82A}">
                    <a16:rowId xmlns:a16="http://schemas.microsoft.com/office/drawing/2014/main" val="10000"/>
                  </a:ext>
                </a:extLst>
              </a:tr>
              <a:tr h="289129">
                <a:tc gridSpan="2">
                  <a:txBody>
                    <a:bodyPr/>
                    <a:lstStyle/>
                    <a:p>
                      <a:pPr algn="ctr"/>
                      <a:r>
                        <a:rPr lang="es-MX" sz="2000" dirty="0"/>
                        <a:t>CONSULTA</a:t>
                      </a:r>
                      <a:r>
                        <a:rPr lang="es-MX" sz="2000" baseline="0" dirty="0"/>
                        <a:t> POPULAR</a:t>
                      </a:r>
                      <a:endParaRPr lang="es-MX" sz="2000" b="1" i="0" dirty="0"/>
                    </a:p>
                  </a:txBody>
                  <a:tcPr marL="68580" marR="68580" marT="34290" marB="34290"/>
                </a:tc>
                <a:tc hMerge="1">
                  <a:txBody>
                    <a:bodyPr/>
                    <a:lstStyle/>
                    <a:p>
                      <a:endParaRPr lang="es-MX" dirty="0"/>
                    </a:p>
                  </a:txBody>
                  <a:tcPr/>
                </a:tc>
                <a:extLst>
                  <a:ext uri="{0D108BD9-81ED-4DB2-BD59-A6C34878D82A}">
                    <a16:rowId xmlns:a16="http://schemas.microsoft.com/office/drawing/2014/main" val="10001"/>
                  </a:ext>
                </a:extLst>
              </a:tr>
              <a:tr h="430744">
                <a:tc>
                  <a:txBody>
                    <a:bodyPr/>
                    <a:lstStyle/>
                    <a:p>
                      <a:pPr algn="ctr"/>
                      <a:r>
                        <a:rPr lang="es-MX" sz="1600" kern="1200" dirty="0">
                          <a:effectLst/>
                        </a:rPr>
                        <a:t>LEY DE PARTICIPACIÓN CIUDADANA DEL DISTRITO FEDERAL (Actual)</a:t>
                      </a:r>
                      <a:endParaRPr lang="es-MX" sz="1600" b="0" dirty="0"/>
                    </a:p>
                  </a:txBody>
                  <a:tcPr marL="68580" marR="68580" marT="34290" marB="34290"/>
                </a:tc>
                <a:tc>
                  <a:txBody>
                    <a:bodyPr/>
                    <a:lstStyle/>
                    <a:p>
                      <a:pPr algn="ctr"/>
                      <a:r>
                        <a:rPr lang="es-MX" sz="1600" dirty="0"/>
                        <a:t>PRIMERA CONSTITUCIÓN POLÍTICA DE LA CIUDAD DE MÉXICO</a:t>
                      </a:r>
                      <a:endParaRPr lang="es-MX" sz="1600" b="0" dirty="0"/>
                    </a:p>
                  </a:txBody>
                  <a:tcPr marL="68580" marR="68580" marT="34290" marB="34290"/>
                </a:tc>
                <a:extLst>
                  <a:ext uri="{0D108BD9-81ED-4DB2-BD59-A6C34878D82A}">
                    <a16:rowId xmlns:a16="http://schemas.microsoft.com/office/drawing/2014/main" val="10002"/>
                  </a:ext>
                </a:extLst>
              </a:tr>
              <a:tr h="3002908">
                <a:tc>
                  <a:txBody>
                    <a:bodyPr/>
                    <a:lstStyle/>
                    <a:p>
                      <a:pPr marL="285750" indent="-285750" algn="just">
                        <a:buFont typeface="Arial" panose="020B0604020202020204" pitchFamily="34" charset="0"/>
                        <a:buChar char="•"/>
                      </a:pPr>
                      <a:r>
                        <a:rPr lang="es-MX" sz="1400" baseline="0" dirty="0"/>
                        <a:t>No se contemplaba esta figura.</a:t>
                      </a:r>
                    </a:p>
                  </a:txBody>
                  <a:tcPr marL="68580" marR="68580" marT="34290" marB="34290"/>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u="none" strike="noStrike" kern="1200" cap="none" spc="0" normalizeH="0" baseline="0" noProof="0" dirty="0">
                          <a:ln>
                            <a:noFill/>
                          </a:ln>
                          <a:effectLst/>
                          <a:uLnTx/>
                          <a:uFillTx/>
                        </a:rPr>
                        <a:t>Nueva figura de participación ciudadana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u="sng" dirty="0"/>
                        <a:t>Al menos 2% de </a:t>
                      </a:r>
                      <a:r>
                        <a:rPr lang="es-MX" sz="1400" dirty="0"/>
                        <a:t>Lista nominal de electores de</a:t>
                      </a:r>
                      <a:r>
                        <a:rPr lang="es-MX" sz="1400" baseline="0" dirty="0"/>
                        <a:t> la Ciudad de México</a:t>
                      </a:r>
                      <a:r>
                        <a:rPr lang="es-MX" sz="1400" dirty="0"/>
                        <a:t>, porcentaje requerido para que los ciudadanos la soliciten;</a:t>
                      </a:r>
                      <a:r>
                        <a:rPr lang="es-MX" sz="1400" baseline="0" dirty="0"/>
                        <a:t> </a:t>
                      </a:r>
                      <a:r>
                        <a:rPr kumimoji="0" lang="es-MX" sz="1400" u="none" strike="noStrike" kern="1200" cap="none" spc="0" normalizeH="0" baseline="0" noProof="0" dirty="0">
                          <a:ln>
                            <a:noFill/>
                          </a:ln>
                          <a:effectLst/>
                          <a:uLnTx/>
                          <a:uFillTx/>
                        </a:rPr>
                        <a:t>la Jefatura de Gobierno; un tercio de las y los integrantes del Congreso de la Ciudad de México; un tercio de las alcaldías; el equivalente al 10% de los Comités Ciudadanos o las Asambleas Ciudadanas; o el equivalente al diez por ciento de los pueblos y barrios originarios y comunidades indígenas residentes.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baseline="0" dirty="0"/>
                        <a:t>S</a:t>
                      </a:r>
                      <a:r>
                        <a:rPr kumimoji="0" lang="es-MX" sz="1400" u="none" strike="noStrike" kern="1200" cap="none" spc="0" normalizeH="0" baseline="0" noProof="0" dirty="0">
                          <a:ln>
                            <a:noFill/>
                          </a:ln>
                          <a:effectLst/>
                          <a:uLnTx/>
                          <a:uFillTx/>
                        </a:rPr>
                        <a:t>e realizará el mismo día de la jornada electoral local. Ningún instrumento de participación ciudadana, excluyendo la consulta popular, podrá llevarse a cabo cuando exista proceso electoral en la Ciudad de México.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u="none" strike="noStrike" kern="1200" cap="none" spc="0" normalizeH="0" baseline="0" noProof="0" dirty="0">
                          <a:ln>
                            <a:noFill/>
                          </a:ln>
                          <a:effectLst/>
                          <a:uLnTx/>
                          <a:uFillTx/>
                        </a:rPr>
                        <a:t>No podrán ser objeto de consulta popular las decisiones en materia de derechos humanos, penal, tributaria y fiscal.</a:t>
                      </a:r>
                      <a:endParaRPr kumimoji="0" lang="es-MX" sz="14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val="10003"/>
                  </a:ext>
                </a:extLst>
              </a:tr>
            </a:tbl>
          </a:graphicData>
        </a:graphic>
      </p:graphicFrame>
      <p:sp>
        <p:nvSpPr>
          <p:cNvPr id="5" name="Rectángulo 4"/>
          <p:cNvSpPr/>
          <p:nvPr/>
        </p:nvSpPr>
        <p:spPr>
          <a:xfrm>
            <a:off x="2351584" y="1"/>
            <a:ext cx="8208912" cy="584775"/>
          </a:xfrm>
          <a:prstGeom prst="rect">
            <a:avLst/>
          </a:prstGeom>
        </p:spPr>
        <p:txBody>
          <a:bodyPr wrap="square">
            <a:spAutoFit/>
          </a:bodyPr>
          <a:lstStyle/>
          <a:p>
            <a:pPr algn="r"/>
            <a:endParaRPr lang="es-MX" sz="1600" b="1" dirty="0">
              <a:solidFill>
                <a:prstClr val="black"/>
              </a:solidFill>
              <a:ea typeface="+mj-ea"/>
              <a:cs typeface="+mj-cs"/>
            </a:endParaRPr>
          </a:p>
          <a:p>
            <a:pPr algn="r"/>
            <a:r>
              <a:rPr lang="es-MX" sz="1600" b="1" dirty="0">
                <a:solidFill>
                  <a:prstClr val="black"/>
                </a:solidFill>
                <a:ea typeface="+mj-ea"/>
                <a:cs typeface="+mj-cs"/>
              </a:rPr>
              <a:t>Instrumentos de Participación Ciudadana en la Ciudad de México </a:t>
            </a:r>
          </a:p>
        </p:txBody>
      </p:sp>
    </p:spTree>
    <p:extLst>
      <p:ext uri="{BB962C8B-B14F-4D97-AF65-F5344CB8AC3E}">
        <p14:creationId xmlns:p14="http://schemas.microsoft.com/office/powerpoint/2010/main" val="41560032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graphicFrame>
        <p:nvGraphicFramePr>
          <p:cNvPr id="3" name="Marcador de contenido 2"/>
          <p:cNvGraphicFramePr>
            <a:graphicFrameLocks/>
          </p:cNvGraphicFramePr>
          <p:nvPr>
            <p:extLst>
              <p:ext uri="{D42A27DB-BD31-4B8C-83A1-F6EECF244321}">
                <p14:modId xmlns:p14="http://schemas.microsoft.com/office/powerpoint/2010/main" val="2755143561"/>
              </p:ext>
            </p:extLst>
          </p:nvPr>
        </p:nvGraphicFramePr>
        <p:xfrm>
          <a:off x="2135561" y="1124812"/>
          <a:ext cx="8016191" cy="4572000"/>
        </p:xfrm>
        <a:graphic>
          <a:graphicData uri="http://schemas.openxmlformats.org/drawingml/2006/table">
            <a:tbl>
              <a:tblPr firstRow="1" bandRow="1">
                <a:tableStyleId>{B301B821-A1FF-4177-AEE7-76D212191A09}</a:tableStyleId>
              </a:tblPr>
              <a:tblGrid>
                <a:gridCol w="4159079">
                  <a:extLst>
                    <a:ext uri="{9D8B030D-6E8A-4147-A177-3AD203B41FA5}">
                      <a16:colId xmlns:a16="http://schemas.microsoft.com/office/drawing/2014/main" val="20001"/>
                    </a:ext>
                  </a:extLst>
                </a:gridCol>
                <a:gridCol w="3857112">
                  <a:extLst>
                    <a:ext uri="{9D8B030D-6E8A-4147-A177-3AD203B41FA5}">
                      <a16:colId xmlns:a16="http://schemas.microsoft.com/office/drawing/2014/main" val="20002"/>
                    </a:ext>
                  </a:extLst>
                </a:gridCol>
              </a:tblGrid>
              <a:tr h="291118">
                <a:tc gridSpan="2">
                  <a:txBody>
                    <a:bodyPr/>
                    <a:lstStyle/>
                    <a:p>
                      <a:pPr algn="ctr"/>
                      <a:r>
                        <a:rPr lang="es-MX" sz="2000" dirty="0"/>
                        <a:t>PARTICIPACIÓN</a:t>
                      </a:r>
                      <a:r>
                        <a:rPr lang="es-MX" sz="2000" baseline="0" dirty="0"/>
                        <a:t> CIUDADANA</a:t>
                      </a:r>
                      <a:endParaRPr lang="es-MX" sz="2000" b="1" dirty="0">
                        <a:solidFill>
                          <a:schemeClr val="bg1"/>
                        </a:solidFill>
                      </a:endParaRPr>
                    </a:p>
                  </a:txBody>
                  <a:tcPr marL="68580" marR="68580" marT="34290" marB="34290"/>
                </a:tc>
                <a:tc hMerge="1">
                  <a:txBody>
                    <a:bodyPr/>
                    <a:lstStyle/>
                    <a:p>
                      <a:endParaRPr lang="es-MX" dirty="0"/>
                    </a:p>
                  </a:txBody>
                  <a:tcPr/>
                </a:tc>
                <a:extLst>
                  <a:ext uri="{0D108BD9-81ED-4DB2-BD59-A6C34878D82A}">
                    <a16:rowId xmlns:a16="http://schemas.microsoft.com/office/drawing/2014/main" val="10000"/>
                  </a:ext>
                </a:extLst>
              </a:tr>
              <a:tr h="291118">
                <a:tc gridSpan="2">
                  <a:txBody>
                    <a:bodyPr/>
                    <a:lstStyle/>
                    <a:p>
                      <a:pPr algn="ctr"/>
                      <a:r>
                        <a:rPr lang="es-MX" sz="2000" dirty="0"/>
                        <a:t>REVOCACIÓN</a:t>
                      </a:r>
                      <a:r>
                        <a:rPr lang="es-MX" sz="2000" baseline="0" dirty="0"/>
                        <a:t> DE MANDATO</a:t>
                      </a:r>
                      <a:endParaRPr lang="es-MX" sz="2000" b="1" i="0" dirty="0"/>
                    </a:p>
                  </a:txBody>
                  <a:tcPr marL="68580" marR="68580" marT="34290" marB="34290"/>
                </a:tc>
                <a:tc hMerge="1">
                  <a:txBody>
                    <a:bodyPr/>
                    <a:lstStyle/>
                    <a:p>
                      <a:endParaRPr lang="es-MX" dirty="0"/>
                    </a:p>
                  </a:txBody>
                  <a:tcPr/>
                </a:tc>
                <a:extLst>
                  <a:ext uri="{0D108BD9-81ED-4DB2-BD59-A6C34878D82A}">
                    <a16:rowId xmlns:a16="http://schemas.microsoft.com/office/drawing/2014/main" val="10001"/>
                  </a:ext>
                </a:extLst>
              </a:tr>
              <a:tr h="433706">
                <a:tc>
                  <a:txBody>
                    <a:bodyPr/>
                    <a:lstStyle/>
                    <a:p>
                      <a:pPr algn="ctr"/>
                      <a:r>
                        <a:rPr lang="es-MX" sz="1600" kern="1200" dirty="0">
                          <a:effectLst/>
                        </a:rPr>
                        <a:t>LEY DE PARTICIPACIÓN CIUDADANA DEL DISTRITO FEDERAL (Actual)</a:t>
                      </a:r>
                      <a:endParaRPr lang="es-MX" sz="1600" b="0" dirty="0"/>
                    </a:p>
                  </a:txBody>
                  <a:tcPr marL="68580" marR="68580" marT="34290" marB="34290"/>
                </a:tc>
                <a:tc>
                  <a:txBody>
                    <a:bodyPr/>
                    <a:lstStyle/>
                    <a:p>
                      <a:pPr algn="ctr"/>
                      <a:r>
                        <a:rPr lang="es-MX" sz="1600" dirty="0"/>
                        <a:t>PRIMERA CONSTITUCIÓN POLÍTICA DE LA CIUDAD DE MÉXICO</a:t>
                      </a:r>
                      <a:endParaRPr lang="es-MX" sz="1600" b="0" dirty="0"/>
                    </a:p>
                  </a:txBody>
                  <a:tcPr marL="68580" marR="68580" marT="34290" marB="34290"/>
                </a:tc>
                <a:extLst>
                  <a:ext uri="{0D108BD9-81ED-4DB2-BD59-A6C34878D82A}">
                    <a16:rowId xmlns:a16="http://schemas.microsoft.com/office/drawing/2014/main" val="10002"/>
                  </a:ext>
                </a:extLst>
              </a:tr>
              <a:tr h="856266">
                <a:tc>
                  <a:txBody>
                    <a:bodyPr/>
                    <a:lstStyle/>
                    <a:p>
                      <a:pPr marL="285750" indent="-285750" algn="just">
                        <a:buFont typeface="Arial" panose="020B0604020202020204" pitchFamily="34" charset="0"/>
                        <a:buChar char="•"/>
                      </a:pPr>
                      <a:r>
                        <a:rPr lang="es-MX" sz="1400" baseline="0" dirty="0"/>
                        <a:t>No se contemplaba esta figura.</a:t>
                      </a:r>
                    </a:p>
                  </a:txBody>
                  <a:tcPr marL="68580" marR="68580" marT="34290" marB="34290"/>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u="none" strike="noStrike" kern="1200" cap="none" spc="0" normalizeH="0" baseline="0" noProof="0" dirty="0">
                          <a:ln>
                            <a:noFill/>
                          </a:ln>
                          <a:effectLst/>
                          <a:uLnTx/>
                          <a:uFillTx/>
                        </a:rPr>
                        <a:t>Las y los ciudadanos tienen derecho a solicitar la revocación del mandato de representantes electos cuando así lo demande al menos el diez por ciento de las personas inscritas en la lista nominal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u="none" strike="noStrike" kern="1200" cap="none" spc="0" normalizeH="0" baseline="0" noProof="0" dirty="0">
                          <a:ln>
                            <a:noFill/>
                          </a:ln>
                          <a:effectLst/>
                          <a:uLnTx/>
                          <a:uFillTx/>
                        </a:rPr>
                        <a:t>Sólo procederá una vez, cuando haya transcurrido al menos la mitad de la duración del cargo de representación popular de que se trate.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u="none" strike="noStrike" kern="1200" cap="none" spc="0" normalizeH="0" baseline="0" noProof="0" dirty="0">
                          <a:ln>
                            <a:noFill/>
                          </a:ln>
                          <a:effectLst/>
                          <a:uLnTx/>
                          <a:uFillTx/>
                        </a:rPr>
                        <a:t>c.	Sus resultados serán obligatorios siempre que participe al menos el </a:t>
                      </a:r>
                      <a:r>
                        <a:rPr kumimoji="0" lang="es-MX" sz="1400" u="sng" strike="noStrike" kern="1200" cap="none" spc="0" normalizeH="0" baseline="0" noProof="0" dirty="0">
                          <a:ln>
                            <a:noFill/>
                          </a:ln>
                          <a:effectLst/>
                          <a:uLnTx/>
                          <a:uFillTx/>
                        </a:rPr>
                        <a:t>40% </a:t>
                      </a:r>
                      <a:r>
                        <a:rPr kumimoji="0" lang="es-MX" sz="1400" u="none" strike="noStrike" kern="1200" cap="none" spc="0" normalizeH="0" baseline="0" noProof="0" dirty="0">
                          <a:ln>
                            <a:noFill/>
                          </a:ln>
                          <a:effectLst/>
                          <a:uLnTx/>
                          <a:uFillTx/>
                        </a:rPr>
                        <a:t>de las personas inscritas en el listado nominal de electores del ámbito respectivo y que de éstas el 70% se manifieste a favor de la revocación.</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4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val="10003"/>
                  </a:ext>
                </a:extLst>
              </a:tr>
            </a:tbl>
          </a:graphicData>
        </a:graphic>
      </p:graphicFrame>
      <p:sp>
        <p:nvSpPr>
          <p:cNvPr id="5" name="Rectángulo 4"/>
          <p:cNvSpPr/>
          <p:nvPr/>
        </p:nvSpPr>
        <p:spPr>
          <a:xfrm>
            <a:off x="2351584" y="1"/>
            <a:ext cx="8208912" cy="1138773"/>
          </a:xfrm>
          <a:prstGeom prst="rect">
            <a:avLst/>
          </a:prstGeom>
        </p:spPr>
        <p:txBody>
          <a:bodyPr wrap="square">
            <a:spAutoFit/>
          </a:bodyPr>
          <a:lstStyle/>
          <a:p>
            <a:pPr algn="r"/>
            <a:endParaRPr lang="es-MX" sz="1600" b="1" dirty="0">
              <a:solidFill>
                <a:prstClr val="black"/>
              </a:solidFill>
              <a:ea typeface="+mj-ea"/>
              <a:cs typeface="+mj-cs"/>
            </a:endParaRPr>
          </a:p>
          <a:p>
            <a:pPr algn="r"/>
            <a:r>
              <a:rPr lang="es-MX" sz="1600" b="1" dirty="0">
                <a:solidFill>
                  <a:prstClr val="black"/>
                </a:solidFill>
                <a:ea typeface="+mj-ea"/>
                <a:cs typeface="+mj-cs"/>
              </a:rPr>
              <a:t>Instrumentos de Participación Ciudadana en la Ciudad de México </a:t>
            </a:r>
          </a:p>
          <a:p>
            <a:pPr algn="r"/>
            <a:r>
              <a:rPr lang="es-MX" b="1" dirty="0">
                <a:solidFill>
                  <a:prstClr val="black"/>
                </a:solidFill>
                <a:ea typeface="+mj-ea"/>
                <a:cs typeface="+mj-cs"/>
              </a:rPr>
              <a:t/>
            </a:r>
            <a:br>
              <a:rPr lang="es-MX" b="1" dirty="0">
                <a:solidFill>
                  <a:prstClr val="black"/>
                </a:solidFill>
                <a:ea typeface="+mj-ea"/>
                <a:cs typeface="+mj-cs"/>
              </a:rPr>
            </a:br>
            <a:endParaRPr lang="es-MX" dirty="0"/>
          </a:p>
        </p:txBody>
      </p:sp>
    </p:spTree>
    <p:extLst>
      <p:ext uri="{BB962C8B-B14F-4D97-AF65-F5344CB8AC3E}">
        <p14:creationId xmlns:p14="http://schemas.microsoft.com/office/powerpoint/2010/main" val="42426241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graphicFrame>
        <p:nvGraphicFramePr>
          <p:cNvPr id="3" name="Marcador de contenido 2"/>
          <p:cNvGraphicFramePr>
            <a:graphicFrameLocks/>
          </p:cNvGraphicFramePr>
          <p:nvPr>
            <p:extLst>
              <p:ext uri="{D42A27DB-BD31-4B8C-83A1-F6EECF244321}">
                <p14:modId xmlns:p14="http://schemas.microsoft.com/office/powerpoint/2010/main" val="2683531033"/>
              </p:ext>
            </p:extLst>
          </p:nvPr>
        </p:nvGraphicFramePr>
        <p:xfrm>
          <a:off x="2135561" y="1052736"/>
          <a:ext cx="7992889" cy="5088859"/>
        </p:xfrm>
        <a:graphic>
          <a:graphicData uri="http://schemas.openxmlformats.org/drawingml/2006/table">
            <a:tbl>
              <a:tblPr firstRow="1" bandRow="1">
                <a:tableStyleId>{B301B821-A1FF-4177-AEE7-76D212191A09}</a:tableStyleId>
              </a:tblPr>
              <a:tblGrid>
                <a:gridCol w="4146989">
                  <a:extLst>
                    <a:ext uri="{9D8B030D-6E8A-4147-A177-3AD203B41FA5}">
                      <a16:colId xmlns:a16="http://schemas.microsoft.com/office/drawing/2014/main" val="20001"/>
                    </a:ext>
                  </a:extLst>
                </a:gridCol>
                <a:gridCol w="3845900">
                  <a:extLst>
                    <a:ext uri="{9D8B030D-6E8A-4147-A177-3AD203B41FA5}">
                      <a16:colId xmlns:a16="http://schemas.microsoft.com/office/drawing/2014/main" val="20002"/>
                    </a:ext>
                  </a:extLst>
                </a:gridCol>
              </a:tblGrid>
              <a:tr h="380113">
                <a:tc gridSpan="2">
                  <a:txBody>
                    <a:bodyPr/>
                    <a:lstStyle/>
                    <a:p>
                      <a:pPr algn="ctr"/>
                      <a:r>
                        <a:rPr lang="es-MX" sz="2000" dirty="0"/>
                        <a:t>PARTICIPACIÓN</a:t>
                      </a:r>
                      <a:r>
                        <a:rPr lang="es-MX" sz="2000" baseline="0" dirty="0"/>
                        <a:t> CIUDADANA</a:t>
                      </a:r>
                      <a:endParaRPr lang="es-MX" sz="2000" b="1" dirty="0">
                        <a:solidFill>
                          <a:schemeClr val="bg1"/>
                        </a:solidFill>
                      </a:endParaRPr>
                    </a:p>
                  </a:txBody>
                  <a:tcPr marL="68580" marR="68580" marT="34290" marB="34290"/>
                </a:tc>
                <a:tc hMerge="1">
                  <a:txBody>
                    <a:bodyPr/>
                    <a:lstStyle/>
                    <a:p>
                      <a:endParaRPr lang="es-MX" dirty="0"/>
                    </a:p>
                  </a:txBody>
                  <a:tcPr/>
                </a:tc>
                <a:extLst>
                  <a:ext uri="{0D108BD9-81ED-4DB2-BD59-A6C34878D82A}">
                    <a16:rowId xmlns:a16="http://schemas.microsoft.com/office/drawing/2014/main" val="10000"/>
                  </a:ext>
                </a:extLst>
              </a:tr>
              <a:tr h="380113">
                <a:tc gridSpan="2">
                  <a:txBody>
                    <a:bodyPr/>
                    <a:lstStyle/>
                    <a:p>
                      <a:pPr algn="ctr"/>
                      <a:r>
                        <a:rPr lang="es-MX" sz="2000" dirty="0"/>
                        <a:t>GESTIÓN, EVALUACIÓN Y CONTROL DE</a:t>
                      </a:r>
                      <a:r>
                        <a:rPr lang="es-MX" sz="2000" baseline="0" dirty="0"/>
                        <a:t> LA FUNCIÓN PÚBLICA</a:t>
                      </a:r>
                      <a:endParaRPr lang="es-MX" sz="2000" b="1" i="0" dirty="0"/>
                    </a:p>
                  </a:txBody>
                  <a:tcPr marL="68580" marR="68580" marT="34290" marB="34290"/>
                </a:tc>
                <a:tc hMerge="1">
                  <a:txBody>
                    <a:bodyPr/>
                    <a:lstStyle/>
                    <a:p>
                      <a:endParaRPr lang="es-MX" dirty="0"/>
                    </a:p>
                  </a:txBody>
                  <a:tcPr/>
                </a:tc>
                <a:extLst>
                  <a:ext uri="{0D108BD9-81ED-4DB2-BD59-A6C34878D82A}">
                    <a16:rowId xmlns:a16="http://schemas.microsoft.com/office/drawing/2014/main" val="10001"/>
                  </a:ext>
                </a:extLst>
              </a:tr>
              <a:tr h="566291">
                <a:tc>
                  <a:txBody>
                    <a:bodyPr/>
                    <a:lstStyle/>
                    <a:p>
                      <a:pPr algn="ctr"/>
                      <a:r>
                        <a:rPr lang="es-MX" sz="1600" kern="1200" dirty="0">
                          <a:effectLst/>
                        </a:rPr>
                        <a:t>LEY DE PARTICIPACIÓN CIUDADANA DEL DISTRITO FEDERAL (Actual)</a:t>
                      </a:r>
                      <a:endParaRPr lang="es-MX" sz="1600" b="0" dirty="0"/>
                    </a:p>
                  </a:txBody>
                  <a:tcPr marL="68580" marR="68580" marT="34290" marB="34290"/>
                </a:tc>
                <a:tc>
                  <a:txBody>
                    <a:bodyPr/>
                    <a:lstStyle/>
                    <a:p>
                      <a:pPr algn="ctr"/>
                      <a:r>
                        <a:rPr lang="es-MX" sz="1600" dirty="0"/>
                        <a:t>PRIMERA CONSTITUCIÓN POLÍTICA DE LA CIUDAD DE MÉXICO</a:t>
                      </a:r>
                      <a:endParaRPr lang="es-MX" sz="1600" b="0" dirty="0"/>
                    </a:p>
                  </a:txBody>
                  <a:tcPr marL="68580" marR="68580" marT="34290" marB="34290"/>
                </a:tc>
                <a:extLst>
                  <a:ext uri="{0D108BD9-81ED-4DB2-BD59-A6C34878D82A}">
                    <a16:rowId xmlns:a16="http://schemas.microsoft.com/office/drawing/2014/main" val="10002"/>
                  </a:ext>
                </a:extLst>
              </a:tr>
              <a:tr h="3762342">
                <a:tc>
                  <a:txBody>
                    <a:bodyPr/>
                    <a:lstStyle/>
                    <a:p>
                      <a:pPr marL="285750" indent="-285750" algn="just">
                        <a:buFont typeface="Arial" panose="020B0604020202020204" pitchFamily="34" charset="0"/>
                        <a:buChar char="•"/>
                      </a:pPr>
                      <a:r>
                        <a:rPr lang="es-MX" sz="1400" baseline="0" dirty="0"/>
                        <a:t>No incluye la figura de gobierno abierto</a:t>
                      </a:r>
                    </a:p>
                    <a:p>
                      <a:pPr marL="285750" indent="-285750" algn="just">
                        <a:buFont typeface="Arial" panose="020B0604020202020204" pitchFamily="34" charset="0"/>
                        <a:buChar char="•"/>
                      </a:pPr>
                      <a:r>
                        <a:rPr lang="es-MX" sz="1400" baseline="0" dirty="0"/>
                        <a:t>Acotado a ciertos ámbitos de la administración pública</a:t>
                      </a:r>
                    </a:p>
                  </a:txBody>
                  <a:tcPr marL="68580" marR="68580" marT="34290" marB="34290"/>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u="none" strike="noStrike" kern="1200" cap="none" spc="0" normalizeH="0" baseline="0" noProof="0" dirty="0">
                          <a:ln>
                            <a:noFill/>
                          </a:ln>
                          <a:effectLst/>
                          <a:uLnTx/>
                          <a:uFillTx/>
                        </a:rPr>
                        <a:t>Las autoridades de la Ciudad y las alcaldías establecerán procedimientos y formas de gobierno abierto que garanticen la participación social efectiva, amplia, directa, equitativa, democrática y accesible en el proceso de planeación, elaboración, aprobación, gestión, evaluación y control de planes, programas, políticas y presupuestos públicos, en los términos que establezca la ley.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u="none" strike="noStrike" kern="1200" cap="none" spc="0" normalizeH="0" baseline="0" noProof="0" dirty="0">
                          <a:ln>
                            <a:noFill/>
                          </a:ln>
                          <a:effectLst/>
                          <a:uLnTx/>
                          <a:uFillTx/>
                        </a:rPr>
                        <a:t>Los poderes públicos, los organismos autónomos y las alcaldías están obligados a informar, consultar, realizar audiencias públicas deliberativas y rendir cuentas ante las personas y sus comunidades sobre la administración de los recursos y la elaboración de las políticas públicas.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val="10003"/>
                  </a:ext>
                </a:extLst>
              </a:tr>
            </a:tbl>
          </a:graphicData>
        </a:graphic>
      </p:graphicFrame>
      <p:sp>
        <p:nvSpPr>
          <p:cNvPr id="5" name="Rectángulo 4"/>
          <p:cNvSpPr/>
          <p:nvPr/>
        </p:nvSpPr>
        <p:spPr>
          <a:xfrm>
            <a:off x="2351584" y="1"/>
            <a:ext cx="8208912" cy="1138773"/>
          </a:xfrm>
          <a:prstGeom prst="rect">
            <a:avLst/>
          </a:prstGeom>
        </p:spPr>
        <p:txBody>
          <a:bodyPr wrap="square">
            <a:spAutoFit/>
          </a:bodyPr>
          <a:lstStyle/>
          <a:p>
            <a:pPr algn="r"/>
            <a:endParaRPr lang="es-MX" sz="1600" b="1" dirty="0">
              <a:solidFill>
                <a:prstClr val="black"/>
              </a:solidFill>
              <a:ea typeface="+mj-ea"/>
              <a:cs typeface="+mj-cs"/>
            </a:endParaRPr>
          </a:p>
          <a:p>
            <a:pPr algn="r"/>
            <a:r>
              <a:rPr lang="es-MX" sz="1600" b="1" dirty="0">
                <a:solidFill>
                  <a:prstClr val="black"/>
                </a:solidFill>
                <a:ea typeface="+mj-ea"/>
                <a:cs typeface="+mj-cs"/>
              </a:rPr>
              <a:t>Instrumentos de Participación Ciudadana en la Ciudad de México </a:t>
            </a:r>
          </a:p>
          <a:p>
            <a:pPr algn="r"/>
            <a:r>
              <a:rPr lang="es-MX" b="1" dirty="0">
                <a:solidFill>
                  <a:prstClr val="black"/>
                </a:solidFill>
                <a:ea typeface="+mj-ea"/>
                <a:cs typeface="+mj-cs"/>
              </a:rPr>
              <a:t/>
            </a:r>
            <a:br>
              <a:rPr lang="es-MX" b="1" dirty="0">
                <a:solidFill>
                  <a:prstClr val="black"/>
                </a:solidFill>
                <a:ea typeface="+mj-ea"/>
                <a:cs typeface="+mj-cs"/>
              </a:rPr>
            </a:br>
            <a:endParaRPr lang="es-MX" dirty="0"/>
          </a:p>
        </p:txBody>
      </p:sp>
    </p:spTree>
    <p:extLst>
      <p:ext uri="{BB962C8B-B14F-4D97-AF65-F5344CB8AC3E}">
        <p14:creationId xmlns:p14="http://schemas.microsoft.com/office/powerpoint/2010/main" val="21314029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graphicFrame>
        <p:nvGraphicFramePr>
          <p:cNvPr id="3" name="Marcador de contenido 2"/>
          <p:cNvGraphicFramePr>
            <a:graphicFrameLocks/>
          </p:cNvGraphicFramePr>
          <p:nvPr>
            <p:extLst>
              <p:ext uri="{D42A27DB-BD31-4B8C-83A1-F6EECF244321}">
                <p14:modId xmlns:p14="http://schemas.microsoft.com/office/powerpoint/2010/main" val="1736471476"/>
              </p:ext>
            </p:extLst>
          </p:nvPr>
        </p:nvGraphicFramePr>
        <p:xfrm>
          <a:off x="2135560" y="1700809"/>
          <a:ext cx="8208912" cy="2685297"/>
        </p:xfrm>
        <a:graphic>
          <a:graphicData uri="http://schemas.openxmlformats.org/drawingml/2006/table">
            <a:tbl>
              <a:tblPr firstRow="1" bandRow="1">
                <a:tableStyleId>{B301B821-A1FF-4177-AEE7-76D212191A09}</a:tableStyleId>
              </a:tblPr>
              <a:tblGrid>
                <a:gridCol w="4259069">
                  <a:extLst>
                    <a:ext uri="{9D8B030D-6E8A-4147-A177-3AD203B41FA5}">
                      <a16:colId xmlns:a16="http://schemas.microsoft.com/office/drawing/2014/main" val="20001"/>
                    </a:ext>
                  </a:extLst>
                </a:gridCol>
                <a:gridCol w="3949843">
                  <a:extLst>
                    <a:ext uri="{9D8B030D-6E8A-4147-A177-3AD203B41FA5}">
                      <a16:colId xmlns:a16="http://schemas.microsoft.com/office/drawing/2014/main" val="20002"/>
                    </a:ext>
                  </a:extLst>
                </a:gridCol>
              </a:tblGrid>
              <a:tr h="345420">
                <a:tc gridSpan="2">
                  <a:txBody>
                    <a:bodyPr/>
                    <a:lstStyle/>
                    <a:p>
                      <a:pPr algn="ctr"/>
                      <a:r>
                        <a:rPr lang="es-MX" sz="2000" dirty="0"/>
                        <a:t>PARTICIPACIÓN</a:t>
                      </a:r>
                      <a:r>
                        <a:rPr lang="es-MX" sz="2000" baseline="0" dirty="0"/>
                        <a:t> CIUDADANA</a:t>
                      </a:r>
                      <a:endParaRPr lang="es-MX" sz="2000" b="1" dirty="0">
                        <a:solidFill>
                          <a:schemeClr val="bg1"/>
                        </a:solidFill>
                      </a:endParaRPr>
                    </a:p>
                  </a:txBody>
                  <a:tcPr marL="68580" marR="68580" marT="34290" marB="34290"/>
                </a:tc>
                <a:tc hMerge="1">
                  <a:txBody>
                    <a:bodyPr/>
                    <a:lstStyle/>
                    <a:p>
                      <a:endParaRPr lang="es-MX" dirty="0"/>
                    </a:p>
                  </a:txBody>
                  <a:tcPr/>
                </a:tc>
                <a:extLst>
                  <a:ext uri="{0D108BD9-81ED-4DB2-BD59-A6C34878D82A}">
                    <a16:rowId xmlns:a16="http://schemas.microsoft.com/office/drawing/2014/main" val="10000"/>
                  </a:ext>
                </a:extLst>
              </a:tr>
              <a:tr h="345420">
                <a:tc gridSpan="2">
                  <a:txBody>
                    <a:bodyPr/>
                    <a:lstStyle/>
                    <a:p>
                      <a:pPr algn="ctr"/>
                      <a:r>
                        <a:rPr lang="es-MX" sz="2000" dirty="0"/>
                        <a:t>PRESUPUESTO</a:t>
                      </a:r>
                      <a:r>
                        <a:rPr lang="es-MX" sz="2000" baseline="0" dirty="0"/>
                        <a:t> PARTICIPATIVO</a:t>
                      </a:r>
                      <a:endParaRPr lang="es-MX" sz="2000" b="1" i="0" dirty="0"/>
                    </a:p>
                  </a:txBody>
                  <a:tcPr marL="68580" marR="68580" marT="34290" marB="34290"/>
                </a:tc>
                <a:tc hMerge="1">
                  <a:txBody>
                    <a:bodyPr/>
                    <a:lstStyle/>
                    <a:p>
                      <a:endParaRPr lang="es-MX" dirty="0"/>
                    </a:p>
                  </a:txBody>
                  <a:tcPr/>
                </a:tc>
                <a:extLst>
                  <a:ext uri="{0D108BD9-81ED-4DB2-BD59-A6C34878D82A}">
                    <a16:rowId xmlns:a16="http://schemas.microsoft.com/office/drawing/2014/main" val="10001"/>
                  </a:ext>
                </a:extLst>
              </a:tr>
              <a:tr h="458210">
                <a:tc>
                  <a:txBody>
                    <a:bodyPr/>
                    <a:lstStyle/>
                    <a:p>
                      <a:pPr algn="ctr"/>
                      <a:r>
                        <a:rPr lang="es-MX" sz="1400" kern="1200" dirty="0">
                          <a:effectLst/>
                        </a:rPr>
                        <a:t>LEY DE PARTICIPACIÓN CIUDADANA DEL DISTRITO FEDERAL (Actual)</a:t>
                      </a:r>
                      <a:endParaRPr lang="es-MX" sz="1400" b="0" dirty="0"/>
                    </a:p>
                  </a:txBody>
                  <a:tcPr marL="68580" marR="68580" marT="34290" marB="34290"/>
                </a:tc>
                <a:tc>
                  <a:txBody>
                    <a:bodyPr/>
                    <a:lstStyle/>
                    <a:p>
                      <a:pPr algn="ctr"/>
                      <a:r>
                        <a:rPr lang="es-MX" sz="1400" dirty="0"/>
                        <a:t>PRIMERA CONSTITUCIÓN POLÍTICA DE LA CIUDAD DE MÉXICO</a:t>
                      </a:r>
                      <a:endParaRPr lang="es-MX" sz="1400" b="0" dirty="0"/>
                    </a:p>
                  </a:txBody>
                  <a:tcPr marL="68580" marR="68580" marT="34290" marB="34290"/>
                </a:tc>
                <a:extLst>
                  <a:ext uri="{0D108BD9-81ED-4DB2-BD59-A6C34878D82A}">
                    <a16:rowId xmlns:a16="http://schemas.microsoft.com/office/drawing/2014/main" val="10002"/>
                  </a:ext>
                </a:extLst>
              </a:tr>
              <a:tr h="1443237">
                <a:tc>
                  <a:txBody>
                    <a:bodyPr/>
                    <a:lstStyle/>
                    <a:p>
                      <a:pPr marL="285750" indent="-285750" algn="just">
                        <a:buFont typeface="Arial" panose="020B0604020202020204" pitchFamily="34" charset="0"/>
                        <a:buChar char="•"/>
                      </a:pPr>
                      <a:r>
                        <a:rPr lang="es-MX" sz="1400" baseline="0" dirty="0"/>
                        <a:t>No se contemplaba como un instrumento específico de participación ciudadana</a:t>
                      </a:r>
                    </a:p>
                    <a:p>
                      <a:pPr marL="285750" indent="-285750" algn="just">
                        <a:buFont typeface="Arial" panose="020B0604020202020204" pitchFamily="34" charset="0"/>
                        <a:buChar char="•"/>
                      </a:pPr>
                      <a:r>
                        <a:rPr lang="es-MX" sz="1400" baseline="0" dirty="0"/>
                        <a:t>Establece el 3% del presupuesto anual de las delegaciones</a:t>
                      </a:r>
                    </a:p>
                  </a:txBody>
                  <a:tcPr marL="68580" marR="68580" marT="34290" marB="34290"/>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u="none" strike="noStrike" kern="1200" cap="none" spc="0" normalizeH="0" baseline="0" noProof="0" dirty="0">
                          <a:ln>
                            <a:noFill/>
                          </a:ln>
                          <a:effectLst/>
                          <a:uLnTx/>
                          <a:uFillTx/>
                        </a:rPr>
                        <a:t>Aparece como un componente de la democracia participativa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u="none" strike="noStrike" kern="1200" cap="none" spc="0" normalizeH="0" baseline="0" noProof="0" dirty="0">
                          <a:ln>
                            <a:noFill/>
                          </a:ln>
                          <a:effectLst/>
                          <a:uLnTx/>
                          <a:uFillTx/>
                        </a:rPr>
                        <a:t>Se sujetan a procedimientos de transparencia y rendición de cuentas.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u="none" strike="noStrike" kern="1200" cap="none" spc="0" normalizeH="0" baseline="0" noProof="0" dirty="0">
                          <a:ln>
                            <a:noFill/>
                          </a:ln>
                          <a:effectLst/>
                          <a:uLnTx/>
                          <a:uFillTx/>
                        </a:rPr>
                        <a:t>No establece un porcentaje</a:t>
                      </a:r>
                      <a:endParaRPr kumimoji="0" lang="es-MX" sz="14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val="10003"/>
                  </a:ext>
                </a:extLst>
              </a:tr>
            </a:tbl>
          </a:graphicData>
        </a:graphic>
      </p:graphicFrame>
      <p:sp>
        <p:nvSpPr>
          <p:cNvPr id="5" name="Rectángulo 4"/>
          <p:cNvSpPr/>
          <p:nvPr/>
        </p:nvSpPr>
        <p:spPr>
          <a:xfrm>
            <a:off x="2351584" y="1"/>
            <a:ext cx="8208912" cy="1138773"/>
          </a:xfrm>
          <a:prstGeom prst="rect">
            <a:avLst/>
          </a:prstGeom>
        </p:spPr>
        <p:txBody>
          <a:bodyPr wrap="square">
            <a:spAutoFit/>
          </a:bodyPr>
          <a:lstStyle/>
          <a:p>
            <a:pPr algn="r"/>
            <a:endParaRPr lang="es-MX" sz="1600" b="1" dirty="0">
              <a:solidFill>
                <a:prstClr val="black"/>
              </a:solidFill>
              <a:ea typeface="+mj-ea"/>
              <a:cs typeface="+mj-cs"/>
            </a:endParaRPr>
          </a:p>
          <a:p>
            <a:pPr algn="r"/>
            <a:r>
              <a:rPr lang="es-MX" sz="1600" b="1" dirty="0">
                <a:solidFill>
                  <a:prstClr val="black"/>
                </a:solidFill>
                <a:ea typeface="+mj-ea"/>
                <a:cs typeface="+mj-cs"/>
              </a:rPr>
              <a:t>Instrumentos de Participación Ciudadana en la Ciudad de México </a:t>
            </a:r>
          </a:p>
          <a:p>
            <a:pPr algn="r"/>
            <a:r>
              <a:rPr lang="es-MX" b="1" dirty="0">
                <a:solidFill>
                  <a:prstClr val="black"/>
                </a:solidFill>
                <a:ea typeface="+mj-ea"/>
                <a:cs typeface="+mj-cs"/>
              </a:rPr>
              <a:t/>
            </a:r>
            <a:br>
              <a:rPr lang="es-MX" b="1" dirty="0">
                <a:solidFill>
                  <a:prstClr val="black"/>
                </a:solidFill>
                <a:ea typeface="+mj-ea"/>
                <a:cs typeface="+mj-cs"/>
              </a:rPr>
            </a:br>
            <a:endParaRPr lang="es-MX" dirty="0"/>
          </a:p>
        </p:txBody>
      </p:sp>
    </p:spTree>
    <p:extLst>
      <p:ext uri="{BB962C8B-B14F-4D97-AF65-F5344CB8AC3E}">
        <p14:creationId xmlns:p14="http://schemas.microsoft.com/office/powerpoint/2010/main" val="3876460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3" name="Título 1"/>
          <p:cNvSpPr txBox="1">
            <a:spLocks/>
          </p:cNvSpPr>
          <p:nvPr/>
        </p:nvSpPr>
        <p:spPr>
          <a:xfrm>
            <a:off x="1981200" y="44624"/>
            <a:ext cx="8229600" cy="1373014"/>
          </a:xfrm>
          <a:prstGeom prst="rect">
            <a:avLst/>
          </a:prstGeom>
        </p:spPr>
        <p:txBody>
          <a:bodyPr vert="horz" lIns="91440" tIns="45720" rIns="91440" bIns="45720" rtlCol="0" anchor="b">
            <a:normAutofit/>
          </a:bodyPr>
          <a:lstStyle>
            <a:lvl1pPr algn="ctr" defTabSz="914377"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s-MX" sz="1600" b="1" smtClean="0">
                <a:solidFill>
                  <a:prstClr val="black"/>
                </a:solidFill>
                <a:ea typeface="+mn-ea"/>
                <a:cs typeface="+mn-cs"/>
              </a:rPr>
              <a:t>                                                        Instrumentos de Participación Ciudadana en la Ciudad de México </a:t>
            </a:r>
            <a:br>
              <a:rPr lang="es-MX" sz="1600" b="1" smtClean="0">
                <a:solidFill>
                  <a:prstClr val="black"/>
                </a:solidFill>
                <a:ea typeface="+mn-ea"/>
                <a:cs typeface="+mn-cs"/>
              </a:rPr>
            </a:br>
            <a:r>
              <a:rPr lang="es-MX" sz="1600" b="1" smtClean="0">
                <a:solidFill>
                  <a:prstClr val="black"/>
                </a:solidFill>
                <a:ea typeface="+mn-ea"/>
                <a:cs typeface="+mn-cs"/>
              </a:rPr>
              <a:t/>
            </a:r>
            <a:br>
              <a:rPr lang="es-MX" sz="1600" b="1" smtClean="0">
                <a:solidFill>
                  <a:prstClr val="black"/>
                </a:solidFill>
                <a:ea typeface="+mn-ea"/>
                <a:cs typeface="+mn-cs"/>
              </a:rPr>
            </a:br>
            <a:r>
              <a:rPr lang="es-MX" sz="1600" b="1" smtClean="0">
                <a:solidFill>
                  <a:prstClr val="black"/>
                </a:solidFill>
                <a:ea typeface="+mn-ea"/>
                <a:cs typeface="+mn-cs"/>
              </a:rPr>
              <a:t/>
            </a:r>
            <a:br>
              <a:rPr lang="es-MX" sz="1600" b="1" smtClean="0">
                <a:solidFill>
                  <a:prstClr val="black"/>
                </a:solidFill>
                <a:ea typeface="+mn-ea"/>
                <a:cs typeface="+mn-cs"/>
              </a:rPr>
            </a:br>
            <a:r>
              <a:rPr lang="es-MX" sz="2400" b="1" smtClean="0">
                <a:solidFill>
                  <a:prstClr val="black"/>
                </a:solidFill>
                <a:ea typeface="+mn-ea"/>
                <a:cs typeface="+mn-cs"/>
              </a:rPr>
              <a:t>NUMERALIA CIUDAD DE MÉXICO      </a:t>
            </a:r>
            <a:r>
              <a:rPr lang="es-MX" sz="1600" b="1" smtClean="0">
                <a:solidFill>
                  <a:prstClr val="black"/>
                </a:solidFill>
                <a:ea typeface="+mn-ea"/>
                <a:cs typeface="+mn-cs"/>
              </a:rPr>
              <a:t>           </a:t>
            </a:r>
            <a:endParaRPr lang="es-MX" dirty="0"/>
          </a:p>
        </p:txBody>
      </p:sp>
      <p:pic>
        <p:nvPicPr>
          <p:cNvPr id="5" name="Marcador de contenido 3"/>
          <p:cNvPicPr>
            <a:picLocks noChangeAspect="1"/>
          </p:cNvPicPr>
          <p:nvPr/>
        </p:nvPicPr>
        <p:blipFill>
          <a:blip r:embed="rId4"/>
          <a:stretch>
            <a:fillRect/>
          </a:stretch>
        </p:blipFill>
        <p:spPr>
          <a:xfrm>
            <a:off x="1811072" y="1462262"/>
            <a:ext cx="8569855" cy="3888432"/>
          </a:xfrm>
          <a:prstGeom prst="rect">
            <a:avLst/>
          </a:prstGeom>
        </p:spPr>
      </p:pic>
    </p:spTree>
    <p:extLst>
      <p:ext uri="{BB962C8B-B14F-4D97-AF65-F5344CB8AC3E}">
        <p14:creationId xmlns:p14="http://schemas.microsoft.com/office/powerpoint/2010/main" val="16760987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3" name="Título 1"/>
          <p:cNvSpPr txBox="1">
            <a:spLocks/>
          </p:cNvSpPr>
          <p:nvPr/>
        </p:nvSpPr>
        <p:spPr>
          <a:xfrm>
            <a:off x="838200" y="365127"/>
            <a:ext cx="10515600" cy="1325563"/>
          </a:xfrm>
          <a:prstGeom prst="rect">
            <a:avLst/>
          </a:prstGeom>
        </p:spPr>
        <p:txBody>
          <a:bodyPr vert="horz" lIns="91440" tIns="45720" rIns="91440" bIns="45720" rtlCol="0" anchor="b">
            <a:normAutofit/>
          </a:bodyPr>
          <a:lstStyle>
            <a:lvl1pPr algn="ctr" defTabSz="914377"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s-MX" sz="1600" b="1" smtClean="0">
                <a:solidFill>
                  <a:prstClr val="black"/>
                </a:solidFill>
                <a:ea typeface="+mn-ea"/>
                <a:cs typeface="+mn-cs"/>
              </a:rPr>
              <a:t>                                                                                                   Instrumentos de Participación Ciudadana</a:t>
            </a:r>
            <a:br>
              <a:rPr lang="es-MX" sz="1600" b="1" smtClean="0">
                <a:solidFill>
                  <a:prstClr val="black"/>
                </a:solidFill>
                <a:ea typeface="+mn-ea"/>
                <a:cs typeface="+mn-cs"/>
              </a:rPr>
            </a:br>
            <a:r>
              <a:rPr lang="es-MX" sz="1600" b="1" smtClean="0">
                <a:solidFill>
                  <a:prstClr val="black"/>
                </a:solidFill>
                <a:ea typeface="+mn-ea"/>
                <a:cs typeface="+mn-cs"/>
              </a:rPr>
              <a:t/>
            </a:r>
            <a:br>
              <a:rPr lang="es-MX" sz="1600" b="1" smtClean="0">
                <a:solidFill>
                  <a:prstClr val="black"/>
                </a:solidFill>
                <a:ea typeface="+mn-ea"/>
                <a:cs typeface="+mn-cs"/>
              </a:rPr>
            </a:br>
            <a:r>
              <a:rPr lang="es-MX" sz="1600" b="1" smtClean="0">
                <a:solidFill>
                  <a:prstClr val="black"/>
                </a:solidFill>
                <a:ea typeface="+mn-ea"/>
                <a:cs typeface="+mn-cs"/>
              </a:rPr>
              <a:t/>
            </a:r>
            <a:br>
              <a:rPr lang="es-MX" sz="1600" b="1" smtClean="0">
                <a:solidFill>
                  <a:prstClr val="black"/>
                </a:solidFill>
                <a:ea typeface="+mn-ea"/>
                <a:cs typeface="+mn-cs"/>
              </a:rPr>
            </a:br>
            <a:r>
              <a:rPr lang="es-MX" sz="2400" b="1" smtClean="0">
                <a:solidFill>
                  <a:prstClr val="black"/>
                </a:solidFill>
                <a:ea typeface="+mn-ea"/>
                <a:cs typeface="+mn-cs"/>
              </a:rPr>
              <a:t>NUMERALIA TABASCO</a:t>
            </a:r>
            <a:endParaRPr lang="es-MX" dirty="0"/>
          </a:p>
        </p:txBody>
      </p:sp>
      <p:graphicFrame>
        <p:nvGraphicFramePr>
          <p:cNvPr id="5" name="Marcador de contenido 4"/>
          <p:cNvGraphicFramePr>
            <a:graphicFrameLocks/>
          </p:cNvGraphicFramePr>
          <p:nvPr>
            <p:extLst>
              <p:ext uri="{D42A27DB-BD31-4B8C-83A1-F6EECF244321}">
                <p14:modId xmlns:p14="http://schemas.microsoft.com/office/powerpoint/2010/main" val="2896321728"/>
              </p:ext>
            </p:extLst>
          </p:nvPr>
        </p:nvGraphicFramePr>
        <p:xfrm>
          <a:off x="653142" y="1690690"/>
          <a:ext cx="10885715" cy="3541008"/>
        </p:xfrm>
        <a:graphic>
          <a:graphicData uri="http://schemas.openxmlformats.org/drawingml/2006/table">
            <a:tbl>
              <a:tblPr firstRow="1" bandRow="1">
                <a:tableStyleId>{21E4AEA4-8DFA-4A89-87EB-49C32662AFE0}</a:tableStyleId>
              </a:tblPr>
              <a:tblGrid>
                <a:gridCol w="1877476">
                  <a:extLst>
                    <a:ext uri="{9D8B030D-6E8A-4147-A177-3AD203B41FA5}">
                      <a16:colId xmlns:a16="http://schemas.microsoft.com/office/drawing/2014/main" val="4198553132"/>
                    </a:ext>
                  </a:extLst>
                </a:gridCol>
                <a:gridCol w="1912550">
                  <a:extLst>
                    <a:ext uri="{9D8B030D-6E8A-4147-A177-3AD203B41FA5}">
                      <a16:colId xmlns:a16="http://schemas.microsoft.com/office/drawing/2014/main" val="1234789249"/>
                    </a:ext>
                  </a:extLst>
                </a:gridCol>
                <a:gridCol w="1895012">
                  <a:extLst>
                    <a:ext uri="{9D8B030D-6E8A-4147-A177-3AD203B41FA5}">
                      <a16:colId xmlns:a16="http://schemas.microsoft.com/office/drawing/2014/main" val="2736231525"/>
                    </a:ext>
                  </a:extLst>
                </a:gridCol>
                <a:gridCol w="1496062">
                  <a:extLst>
                    <a:ext uri="{9D8B030D-6E8A-4147-A177-3AD203B41FA5}">
                      <a16:colId xmlns:a16="http://schemas.microsoft.com/office/drawing/2014/main" val="1499610884"/>
                    </a:ext>
                  </a:extLst>
                </a:gridCol>
                <a:gridCol w="1695537">
                  <a:extLst>
                    <a:ext uri="{9D8B030D-6E8A-4147-A177-3AD203B41FA5}">
                      <a16:colId xmlns:a16="http://schemas.microsoft.com/office/drawing/2014/main" val="998224817"/>
                    </a:ext>
                  </a:extLst>
                </a:gridCol>
                <a:gridCol w="2009078">
                  <a:extLst>
                    <a:ext uri="{9D8B030D-6E8A-4147-A177-3AD203B41FA5}">
                      <a16:colId xmlns:a16="http://schemas.microsoft.com/office/drawing/2014/main" val="305904805"/>
                    </a:ext>
                  </a:extLst>
                </a:gridCol>
              </a:tblGrid>
              <a:tr h="784096">
                <a:tc>
                  <a:txBody>
                    <a:bodyPr/>
                    <a:lstStyle/>
                    <a:p>
                      <a:r>
                        <a:rPr lang="es-MX" dirty="0"/>
                        <a:t>Mecanismo</a:t>
                      </a:r>
                      <a:endParaRPr lang="es-MX" dirty="0">
                        <a:latin typeface="+mj-lt"/>
                      </a:endParaRPr>
                    </a:p>
                  </a:txBody>
                  <a:tcPr/>
                </a:tc>
                <a:tc>
                  <a:txBody>
                    <a:bodyPr/>
                    <a:lstStyle/>
                    <a:p>
                      <a:r>
                        <a:rPr lang="es-MX" dirty="0"/>
                        <a:t>Requisitos</a:t>
                      </a:r>
                      <a:endParaRPr lang="es-MX" dirty="0">
                        <a:latin typeface="+mj-lt"/>
                      </a:endParaRPr>
                    </a:p>
                  </a:txBody>
                  <a:tcPr/>
                </a:tc>
                <a:tc>
                  <a:txBody>
                    <a:bodyPr/>
                    <a:lstStyle/>
                    <a:p>
                      <a:pPr algn="ctr"/>
                      <a:r>
                        <a:rPr lang="es-MX" dirty="0"/>
                        <a:t>LN</a:t>
                      </a:r>
                      <a:endParaRPr lang="es-MX" dirty="0">
                        <a:latin typeface="+mj-lt"/>
                      </a:endParaRPr>
                    </a:p>
                  </a:txBody>
                  <a:tcPr/>
                </a:tc>
                <a:tc>
                  <a:txBody>
                    <a:bodyPr/>
                    <a:lstStyle/>
                    <a:p>
                      <a:r>
                        <a:rPr lang="es-MX" dirty="0"/>
                        <a:t>Estimado de firmas</a:t>
                      </a:r>
                      <a:endParaRPr lang="es-MX" dirty="0">
                        <a:latin typeface="+mj-lt"/>
                      </a:endParaRPr>
                    </a:p>
                  </a:txBody>
                  <a:tcPr/>
                </a:tc>
                <a:tc>
                  <a:txBody>
                    <a:bodyPr/>
                    <a:lstStyle/>
                    <a:p>
                      <a:r>
                        <a:rPr lang="es-MX" dirty="0"/>
                        <a:t>Ejemplo:</a:t>
                      </a:r>
                    </a:p>
                    <a:p>
                      <a:r>
                        <a:rPr lang="es-MX" dirty="0"/>
                        <a:t>Lista</a:t>
                      </a:r>
                      <a:r>
                        <a:rPr lang="es-MX" baseline="0" dirty="0"/>
                        <a:t> nominal municipal</a:t>
                      </a:r>
                      <a:endParaRPr lang="es-MX" dirty="0">
                        <a:latin typeface="+mj-lt"/>
                      </a:endParaRPr>
                    </a:p>
                  </a:txBody>
                  <a:tcPr/>
                </a:tc>
                <a:tc>
                  <a:txBody>
                    <a:bodyPr/>
                    <a:lstStyle/>
                    <a:p>
                      <a:r>
                        <a:rPr lang="es-MX" dirty="0"/>
                        <a:t>Requisito para los mecanismos de participación ciudadana</a:t>
                      </a:r>
                      <a:endParaRPr lang="es-MX" dirty="0">
                        <a:latin typeface="+mj-lt"/>
                      </a:endParaRPr>
                    </a:p>
                  </a:txBody>
                  <a:tcPr/>
                </a:tc>
                <a:extLst>
                  <a:ext uri="{0D108BD9-81ED-4DB2-BD59-A6C34878D82A}">
                    <a16:rowId xmlns:a16="http://schemas.microsoft.com/office/drawing/2014/main" val="2879252606"/>
                  </a:ext>
                </a:extLst>
              </a:tr>
              <a:tr h="784096">
                <a:tc>
                  <a:txBody>
                    <a:bodyPr/>
                    <a:lstStyle/>
                    <a:p>
                      <a:r>
                        <a:rPr lang="es-MX" dirty="0"/>
                        <a:t>Iniciativa popular</a:t>
                      </a:r>
                      <a:endParaRPr lang="es-MX" dirty="0">
                        <a:latin typeface="+mj-lt"/>
                      </a:endParaRPr>
                    </a:p>
                  </a:txBody>
                  <a:tcPr/>
                </a:tc>
                <a:tc>
                  <a:txBody>
                    <a:bodyPr/>
                    <a:lstStyle/>
                    <a:p>
                      <a:r>
                        <a:rPr lang="es-MX" dirty="0"/>
                        <a:t>10% de la lista nominal</a:t>
                      </a:r>
                      <a:endParaRPr lang="es-MX" dirty="0">
                        <a:latin typeface="+mj-lt"/>
                      </a:endParaRPr>
                    </a:p>
                  </a:txBody>
                  <a:tcPr/>
                </a:tc>
                <a:tc rowSpan="3">
                  <a:txBody>
                    <a:bodyPr/>
                    <a:lstStyle/>
                    <a:p>
                      <a:pPr algn="ctr"/>
                      <a:r>
                        <a:rPr lang="es-MX" dirty="0"/>
                        <a:t>1,648,493 estatal</a:t>
                      </a:r>
                      <a:endParaRPr lang="es-MX" dirty="0">
                        <a:latin typeface="+mj-lt"/>
                      </a:endParaRPr>
                    </a:p>
                  </a:txBody>
                  <a:tcPr anchor="ctr"/>
                </a:tc>
                <a:tc rowSpan="3">
                  <a:txBody>
                    <a:bodyPr/>
                    <a:lstStyle/>
                    <a:p>
                      <a:pPr algn="ctr"/>
                      <a:r>
                        <a:rPr lang="es-MX" dirty="0"/>
                        <a:t>164,849</a:t>
                      </a:r>
                      <a:endParaRPr lang="es-MX" dirty="0">
                        <a:latin typeface="+mj-lt"/>
                      </a:endParaRPr>
                    </a:p>
                  </a:txBody>
                  <a:tcPr anchor="ctr"/>
                </a:tc>
                <a:tc rowSpan="3">
                  <a:txBody>
                    <a:bodyPr/>
                    <a:lstStyle/>
                    <a:p>
                      <a:pPr algn="ctr"/>
                      <a:r>
                        <a:rPr lang="es-MX" dirty="0"/>
                        <a:t>Centro:</a:t>
                      </a:r>
                      <a:r>
                        <a:rPr lang="es-MX" baseline="0" dirty="0"/>
                        <a:t> 270,406</a:t>
                      </a:r>
                    </a:p>
                    <a:p>
                      <a:pPr algn="ctr"/>
                      <a:endParaRPr lang="es-MX" baseline="0" dirty="0"/>
                    </a:p>
                    <a:p>
                      <a:pPr algn="ctr"/>
                      <a:r>
                        <a:rPr lang="es-MX" baseline="0" dirty="0" err="1"/>
                        <a:t>Jonuta</a:t>
                      </a:r>
                      <a:r>
                        <a:rPr lang="es-MX" baseline="0" dirty="0"/>
                        <a:t>:</a:t>
                      </a:r>
                    </a:p>
                    <a:p>
                      <a:pPr algn="ctr"/>
                      <a:r>
                        <a:rPr lang="es-MX" baseline="0" dirty="0"/>
                        <a:t>21,865</a:t>
                      </a:r>
                      <a:endParaRPr lang="es-MX" baseline="0" dirty="0">
                        <a:latin typeface="+mj-lt"/>
                      </a:endParaRPr>
                    </a:p>
                  </a:txBody>
                  <a:tcPr anchor="ctr"/>
                </a:tc>
                <a:tc rowSpan="3">
                  <a:txBody>
                    <a:bodyPr/>
                    <a:lstStyle/>
                    <a:p>
                      <a:pPr algn="ctr"/>
                      <a:r>
                        <a:rPr lang="es-MX" dirty="0"/>
                        <a:t>Centro:</a:t>
                      </a:r>
                    </a:p>
                    <a:p>
                      <a:pPr algn="ctr"/>
                      <a:r>
                        <a:rPr lang="es-MX" dirty="0"/>
                        <a:t>27,040</a:t>
                      </a:r>
                    </a:p>
                    <a:p>
                      <a:pPr algn="ctr"/>
                      <a:endParaRPr lang="es-MX" dirty="0"/>
                    </a:p>
                    <a:p>
                      <a:pPr algn="ctr"/>
                      <a:r>
                        <a:rPr lang="es-MX" dirty="0" err="1"/>
                        <a:t>Jonuta</a:t>
                      </a:r>
                      <a:r>
                        <a:rPr lang="es-MX" dirty="0"/>
                        <a:t>:</a:t>
                      </a:r>
                    </a:p>
                    <a:p>
                      <a:pPr algn="ctr"/>
                      <a:r>
                        <a:rPr lang="es-MX" dirty="0"/>
                        <a:t>2,186</a:t>
                      </a:r>
                      <a:endParaRPr lang="es-MX" dirty="0">
                        <a:latin typeface="+mj-lt"/>
                      </a:endParaRPr>
                    </a:p>
                  </a:txBody>
                  <a:tcPr anchor="ctr"/>
                </a:tc>
                <a:extLst>
                  <a:ext uri="{0D108BD9-81ED-4DB2-BD59-A6C34878D82A}">
                    <a16:rowId xmlns:a16="http://schemas.microsoft.com/office/drawing/2014/main" val="2846511048"/>
                  </a:ext>
                </a:extLst>
              </a:tr>
              <a:tr h="784096">
                <a:tc>
                  <a:txBody>
                    <a:bodyPr/>
                    <a:lstStyle/>
                    <a:p>
                      <a:r>
                        <a:rPr lang="es-MX" dirty="0"/>
                        <a:t>Referéndum</a:t>
                      </a:r>
                      <a:endParaRPr lang="es-MX" dirty="0">
                        <a:latin typeface="+mj-lt"/>
                      </a:endParaRPr>
                    </a:p>
                  </a:txBody>
                  <a:tcPr/>
                </a:tc>
                <a:tc>
                  <a:txBody>
                    <a:bodyPr/>
                    <a:lstStyle/>
                    <a:p>
                      <a:r>
                        <a:rPr lang="es-MX" dirty="0"/>
                        <a:t>10% de la lista</a:t>
                      </a:r>
                      <a:r>
                        <a:rPr lang="es-MX" baseline="0" dirty="0"/>
                        <a:t> nominal</a:t>
                      </a:r>
                      <a:endParaRPr lang="es-MX" dirty="0">
                        <a:latin typeface="+mj-lt"/>
                      </a:endParaRPr>
                    </a:p>
                  </a:txBody>
                  <a:tcPr/>
                </a:tc>
                <a:tc vMerge="1">
                  <a:txBody>
                    <a:bodyPr/>
                    <a:lstStyle/>
                    <a:p>
                      <a:endParaRPr lang="es-MX" dirty="0"/>
                    </a:p>
                  </a:txBody>
                  <a:tcPr/>
                </a:tc>
                <a:tc vMerge="1">
                  <a:txBody>
                    <a:bodyPr/>
                    <a:lstStyle/>
                    <a:p>
                      <a:endParaRPr lang="es-MX" dirty="0"/>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4289410265"/>
                  </a:ext>
                </a:extLst>
              </a:tr>
              <a:tr h="784096">
                <a:tc>
                  <a:txBody>
                    <a:bodyPr/>
                    <a:lstStyle/>
                    <a:p>
                      <a:r>
                        <a:rPr lang="es-MX" dirty="0"/>
                        <a:t>Plebiscito</a:t>
                      </a:r>
                      <a:endParaRPr lang="es-MX" dirty="0">
                        <a:latin typeface="+mj-lt"/>
                      </a:endParaRPr>
                    </a:p>
                  </a:txBody>
                  <a:tcPr/>
                </a:tc>
                <a:tc>
                  <a:txBody>
                    <a:bodyPr/>
                    <a:lstStyle/>
                    <a:p>
                      <a:r>
                        <a:rPr lang="es-MX" dirty="0"/>
                        <a:t>10% de la lista nominal</a:t>
                      </a:r>
                      <a:endParaRPr lang="es-MX" dirty="0">
                        <a:latin typeface="+mj-lt"/>
                      </a:endParaRPr>
                    </a:p>
                  </a:txBody>
                  <a:tcPr/>
                </a:tc>
                <a:tc vMerge="1">
                  <a:txBody>
                    <a:bodyPr/>
                    <a:lstStyle/>
                    <a:p>
                      <a:endParaRPr lang="es-MX" dirty="0"/>
                    </a:p>
                  </a:txBody>
                  <a:tcPr/>
                </a:tc>
                <a:tc vMerge="1">
                  <a:txBody>
                    <a:bodyPr/>
                    <a:lstStyle/>
                    <a:p>
                      <a:endParaRPr lang="es-MX" dirty="0"/>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3153933137"/>
                  </a:ext>
                </a:extLst>
              </a:tr>
            </a:tbl>
          </a:graphicData>
        </a:graphic>
      </p:graphicFrame>
    </p:spTree>
    <p:extLst>
      <p:ext uri="{BB962C8B-B14F-4D97-AF65-F5344CB8AC3E}">
        <p14:creationId xmlns:p14="http://schemas.microsoft.com/office/powerpoint/2010/main" val="3218990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810000" y="2136341"/>
            <a:ext cx="4572000" cy="2585323"/>
          </a:xfrm>
          <a:prstGeom prst="rect">
            <a:avLst/>
          </a:prstGeom>
        </p:spPr>
        <p:txBody>
          <a:bodyPr>
            <a:spAutoFit/>
          </a:bodyPr>
          <a:lstStyle/>
          <a:p>
            <a:pPr defTabSz="914377">
              <a:defRPr/>
            </a:pPr>
            <a:r>
              <a:rPr lang="es-MX" b="1" dirty="0">
                <a:solidFill>
                  <a:srgbClr val="561F1E"/>
                </a:solidFill>
                <a:latin typeface="Calibri" panose="020F0502020204030204"/>
              </a:rPr>
              <a:t>Cualquier persona</a:t>
            </a:r>
            <a:endParaRPr lang="es-ES_tradnl" sz="1600" dirty="0">
              <a:solidFill>
                <a:srgbClr val="561F1E"/>
              </a:solidFill>
              <a:latin typeface="Calibri" panose="020F0502020204030204"/>
            </a:endParaRPr>
          </a:p>
          <a:p>
            <a:pPr defTabSz="914377">
              <a:defRPr/>
            </a:pPr>
            <a:r>
              <a:rPr lang="es-MX" b="1" dirty="0">
                <a:solidFill>
                  <a:srgbClr val="561F1E"/>
                </a:solidFill>
                <a:latin typeface="Calibri" panose="020F0502020204030204"/>
              </a:rPr>
              <a:t>Funcionarios Electorales</a:t>
            </a:r>
            <a:endParaRPr lang="es-ES_tradnl" sz="1600" dirty="0">
              <a:solidFill>
                <a:srgbClr val="561F1E"/>
              </a:solidFill>
              <a:latin typeface="Calibri" panose="020F0502020204030204"/>
            </a:endParaRPr>
          </a:p>
          <a:p>
            <a:pPr defTabSz="914377">
              <a:defRPr/>
            </a:pPr>
            <a:r>
              <a:rPr lang="es-MX" b="1" dirty="0">
                <a:solidFill>
                  <a:srgbClr val="561F1E"/>
                </a:solidFill>
                <a:latin typeface="Calibri" panose="020F0502020204030204"/>
              </a:rPr>
              <a:t>Funcionarios Partidistas</a:t>
            </a:r>
            <a:endParaRPr lang="es-ES_tradnl" sz="1600" dirty="0">
              <a:solidFill>
                <a:srgbClr val="561F1E"/>
              </a:solidFill>
              <a:latin typeface="Calibri" panose="020F0502020204030204"/>
            </a:endParaRPr>
          </a:p>
          <a:p>
            <a:pPr defTabSz="914377">
              <a:defRPr/>
            </a:pPr>
            <a:r>
              <a:rPr lang="es-MX" b="1" dirty="0">
                <a:solidFill>
                  <a:srgbClr val="561F1E"/>
                </a:solidFill>
                <a:latin typeface="Calibri" panose="020F0502020204030204"/>
              </a:rPr>
              <a:t>Servidores Públicos</a:t>
            </a:r>
          </a:p>
          <a:p>
            <a:pPr defTabSz="914377">
              <a:defRPr/>
            </a:pPr>
            <a:endParaRPr lang="es-MX" b="1" dirty="0">
              <a:solidFill>
                <a:prstClr val="black"/>
              </a:solidFill>
              <a:latin typeface="Calibri" panose="020F0502020204030204"/>
            </a:endParaRPr>
          </a:p>
          <a:p>
            <a:pPr defTabSz="914377">
              <a:defRPr/>
            </a:pPr>
            <a:r>
              <a:rPr lang="es-MX" b="1" dirty="0">
                <a:solidFill>
                  <a:srgbClr val="561F1E"/>
                </a:solidFill>
                <a:latin typeface="Calibri" panose="020F0502020204030204"/>
              </a:rPr>
              <a:t>Candidatos Electos</a:t>
            </a:r>
          </a:p>
          <a:p>
            <a:pPr defTabSz="914377">
              <a:defRPr/>
            </a:pPr>
            <a:r>
              <a:rPr lang="es-MX" b="1" dirty="0">
                <a:solidFill>
                  <a:srgbClr val="561F1E"/>
                </a:solidFill>
                <a:latin typeface="Calibri" panose="020F0502020204030204"/>
              </a:rPr>
              <a:t>Precandidatos y candidatos</a:t>
            </a:r>
          </a:p>
          <a:p>
            <a:pPr defTabSz="914377">
              <a:defRPr/>
            </a:pPr>
            <a:r>
              <a:rPr lang="es-MX" b="1" dirty="0">
                <a:solidFill>
                  <a:srgbClr val="561F1E"/>
                </a:solidFill>
                <a:latin typeface="Calibri" panose="020F0502020204030204"/>
              </a:rPr>
              <a:t>Ministros de culto religioso</a:t>
            </a:r>
          </a:p>
          <a:p>
            <a:pPr defTabSz="914377">
              <a:defRPr/>
            </a:pPr>
            <a:r>
              <a:rPr lang="es-MX" b="1" dirty="0">
                <a:solidFill>
                  <a:srgbClr val="561F1E"/>
                </a:solidFill>
                <a:latin typeface="Calibri" panose="020F0502020204030204"/>
              </a:rPr>
              <a:t>Fedatarios Públicos</a:t>
            </a:r>
            <a:endParaRPr lang="es-ES_tradnl" b="1" dirty="0">
              <a:solidFill>
                <a:srgbClr val="561F1E"/>
              </a:solidFill>
              <a:latin typeface="Calibri" panose="020F0502020204030204"/>
            </a:endParaRPr>
          </a:p>
        </p:txBody>
      </p:sp>
      <p:pic>
        <p:nvPicPr>
          <p:cNvPr id="6" name="Picture 3" descr="C:\Users\pe-cs-ijlp\Desktop\machote power\MACHOTE O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2192000" cy="685868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a:stretch>
            <a:fillRect/>
          </a:stretch>
        </p:blipFill>
        <p:spPr>
          <a:xfrm>
            <a:off x="10838572" y="0"/>
            <a:ext cx="1353429" cy="707197"/>
          </a:xfrm>
          <a:prstGeom prst="rect">
            <a:avLst/>
          </a:prstGeom>
        </p:spPr>
      </p:pic>
      <p:sp>
        <p:nvSpPr>
          <p:cNvPr id="3" name="Rectángulo 2"/>
          <p:cNvSpPr/>
          <p:nvPr/>
        </p:nvSpPr>
        <p:spPr>
          <a:xfrm>
            <a:off x="2966484" y="507143"/>
            <a:ext cx="5995923" cy="400110"/>
          </a:xfrm>
          <a:prstGeom prst="rect">
            <a:avLst/>
          </a:prstGeom>
        </p:spPr>
        <p:txBody>
          <a:bodyPr wrap="square">
            <a:spAutoFit/>
          </a:bodyPr>
          <a:lstStyle/>
          <a:p>
            <a:pPr algn="ctr"/>
            <a:r>
              <a:rPr lang="es-MX" sz="2000" dirty="0">
                <a:latin typeface="Mongolian Baiti" panose="03000500000000000000" pitchFamily="66" charset="0"/>
                <a:cs typeface="Mongolian Baiti" panose="03000500000000000000" pitchFamily="66" charset="0"/>
              </a:rPr>
              <a:t>Importancia de la Participación Ciudadana</a:t>
            </a:r>
          </a:p>
        </p:txBody>
      </p:sp>
      <p:sp>
        <p:nvSpPr>
          <p:cNvPr id="4" name="Rectángulo 3"/>
          <p:cNvSpPr/>
          <p:nvPr/>
        </p:nvSpPr>
        <p:spPr>
          <a:xfrm>
            <a:off x="391634" y="1214342"/>
            <a:ext cx="11408735" cy="3693319"/>
          </a:xfrm>
          <a:prstGeom prst="rect">
            <a:avLst/>
          </a:prstGeom>
        </p:spPr>
        <p:txBody>
          <a:bodyPr wrap="square">
            <a:spAutoFit/>
          </a:bodyPr>
          <a:lstStyle/>
          <a:p>
            <a:pPr algn="just"/>
            <a:r>
              <a:rPr lang="es-MX" dirty="0">
                <a:latin typeface="Mongolian Baiti" panose="03000500000000000000" pitchFamily="66" charset="0"/>
                <a:cs typeface="Mongolian Baiti" panose="03000500000000000000" pitchFamily="66" charset="0"/>
              </a:rPr>
              <a:t>“Participación Ciudadana es aquella que involucra formas directas mediante las que los ciudadanos ejercemos influencia y control sobre el gobierno”.</a:t>
            </a:r>
          </a:p>
          <a:p>
            <a:pPr algn="just"/>
            <a:r>
              <a:rPr lang="es-MX" dirty="0">
                <a:latin typeface="Mongolian Baiti" panose="03000500000000000000" pitchFamily="66" charset="0"/>
                <a:cs typeface="Mongolian Baiti" panose="03000500000000000000" pitchFamily="66" charset="0"/>
              </a:rPr>
              <a:t>(</a:t>
            </a:r>
            <a:r>
              <a:rPr lang="es-MX" dirty="0" err="1">
                <a:latin typeface="Mongolian Baiti" panose="03000500000000000000" pitchFamily="66" charset="0"/>
                <a:cs typeface="Mongolian Baiti" panose="03000500000000000000" pitchFamily="66" charset="0"/>
              </a:rPr>
              <a:t>Gaventa</a:t>
            </a:r>
            <a:r>
              <a:rPr lang="es-MX" dirty="0">
                <a:latin typeface="Mongolian Baiti" panose="03000500000000000000" pitchFamily="66" charset="0"/>
                <a:cs typeface="Mongolian Baiti" panose="03000500000000000000" pitchFamily="66" charset="0"/>
              </a:rPr>
              <a:t> y Valderrama, 1999)</a:t>
            </a:r>
          </a:p>
          <a:p>
            <a:pPr algn="just"/>
            <a:endParaRPr lang="es-MX" dirty="0">
              <a:latin typeface="Mongolian Baiti" panose="03000500000000000000" pitchFamily="66" charset="0"/>
              <a:cs typeface="Mongolian Baiti" panose="03000500000000000000" pitchFamily="66" charset="0"/>
            </a:endParaRPr>
          </a:p>
          <a:p>
            <a:pPr algn="just"/>
            <a:endParaRPr lang="es-MX" dirty="0">
              <a:latin typeface="Mongolian Baiti" panose="03000500000000000000" pitchFamily="66" charset="0"/>
              <a:cs typeface="Mongolian Baiti" panose="03000500000000000000" pitchFamily="66" charset="0"/>
            </a:endParaRPr>
          </a:p>
          <a:p>
            <a:pPr algn="just"/>
            <a:endParaRPr lang="es-MX" dirty="0">
              <a:latin typeface="Mongolian Baiti" panose="03000500000000000000" pitchFamily="66" charset="0"/>
              <a:cs typeface="Mongolian Baiti" panose="03000500000000000000" pitchFamily="66" charset="0"/>
            </a:endParaRPr>
          </a:p>
          <a:p>
            <a:pPr algn="just"/>
            <a:endParaRPr lang="es-MX" dirty="0">
              <a:latin typeface="Mongolian Baiti" panose="03000500000000000000" pitchFamily="66" charset="0"/>
              <a:cs typeface="Mongolian Baiti" panose="03000500000000000000" pitchFamily="66" charset="0"/>
            </a:endParaRPr>
          </a:p>
          <a:p>
            <a:pPr algn="just"/>
            <a:endParaRPr lang="es-MX" dirty="0">
              <a:latin typeface="Mongolian Baiti" panose="03000500000000000000" pitchFamily="66" charset="0"/>
              <a:cs typeface="Mongolian Baiti" panose="03000500000000000000" pitchFamily="66" charset="0"/>
            </a:endParaRPr>
          </a:p>
          <a:p>
            <a:pPr algn="just"/>
            <a:endParaRPr lang="es-MX" dirty="0">
              <a:latin typeface="Mongolian Baiti" panose="03000500000000000000" pitchFamily="66" charset="0"/>
              <a:cs typeface="Mongolian Baiti" panose="03000500000000000000" pitchFamily="66" charset="0"/>
            </a:endParaRPr>
          </a:p>
          <a:p>
            <a:pPr algn="just"/>
            <a:endParaRPr lang="es-MX" dirty="0">
              <a:latin typeface="Mongolian Baiti" panose="03000500000000000000" pitchFamily="66" charset="0"/>
              <a:cs typeface="Mongolian Baiti" panose="03000500000000000000" pitchFamily="66" charset="0"/>
            </a:endParaRPr>
          </a:p>
          <a:p>
            <a:pPr algn="ctr"/>
            <a:r>
              <a:rPr lang="es-MX" dirty="0">
                <a:latin typeface="Mongolian Baiti" panose="03000500000000000000" pitchFamily="66" charset="0"/>
                <a:cs typeface="Mongolian Baiti" panose="03000500000000000000" pitchFamily="66" charset="0"/>
              </a:rPr>
              <a:t> - Herramienta.</a:t>
            </a:r>
          </a:p>
          <a:p>
            <a:pPr algn="ctr"/>
            <a:r>
              <a:rPr lang="es-MX" dirty="0">
                <a:latin typeface="Mongolian Baiti" panose="03000500000000000000" pitchFamily="66" charset="0"/>
                <a:cs typeface="Mongolian Baiti" panose="03000500000000000000" pitchFamily="66" charset="0"/>
              </a:rPr>
              <a:t>- Intervención ciudadana. </a:t>
            </a:r>
          </a:p>
          <a:p>
            <a:pPr algn="ctr"/>
            <a:r>
              <a:rPr lang="es-MX" dirty="0">
                <a:latin typeface="Mongolian Baiti" panose="03000500000000000000" pitchFamily="66" charset="0"/>
                <a:cs typeface="Mongolian Baiti" panose="03000500000000000000" pitchFamily="66" charset="0"/>
              </a:rPr>
              <a:t>- Decisiones Públicas.</a:t>
            </a:r>
          </a:p>
        </p:txBody>
      </p:sp>
      <p:pic>
        <p:nvPicPr>
          <p:cNvPr id="7" name="Imagen 6"/>
          <p:cNvPicPr>
            <a:picLocks noChangeAspect="1"/>
          </p:cNvPicPr>
          <p:nvPr/>
        </p:nvPicPr>
        <p:blipFill>
          <a:blip r:embed="rId5"/>
          <a:stretch>
            <a:fillRect/>
          </a:stretch>
        </p:blipFill>
        <p:spPr>
          <a:xfrm>
            <a:off x="3689498" y="1600401"/>
            <a:ext cx="4692503" cy="2368604"/>
          </a:xfrm>
          <a:prstGeom prst="rect">
            <a:avLst/>
          </a:prstGeom>
        </p:spPr>
      </p:pic>
    </p:spTree>
    <p:extLst>
      <p:ext uri="{BB962C8B-B14F-4D97-AF65-F5344CB8AC3E}">
        <p14:creationId xmlns:p14="http://schemas.microsoft.com/office/powerpoint/2010/main" val="8446509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850234" y="1587715"/>
            <a:ext cx="10844463" cy="2554545"/>
          </a:xfrm>
          <a:prstGeom prst="rect">
            <a:avLst/>
          </a:prstGeom>
        </p:spPr>
        <p:txBody>
          <a:bodyPr wrap="square">
            <a:spAutoFit/>
          </a:bodyPr>
          <a:lstStyle/>
          <a:p>
            <a:pPr algn="ctr"/>
            <a:r>
              <a:rPr lang="es-MX" sz="4000" b="1" dirty="0">
                <a:solidFill>
                  <a:srgbClr val="80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COMPARATIVO ARTÍCULO 8 BIS, DE LA </a:t>
            </a:r>
          </a:p>
          <a:p>
            <a:pPr algn="ctr"/>
            <a:r>
              <a:rPr lang="es-MX" sz="4000" b="1" dirty="0">
                <a:solidFill>
                  <a:srgbClr val="80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CONSTITUCIÓN POLÍTICA DEL ESTADO LIBRE </a:t>
            </a:r>
          </a:p>
          <a:p>
            <a:pPr algn="ctr"/>
            <a:r>
              <a:rPr lang="es-MX" sz="4000" b="1" dirty="0">
                <a:solidFill>
                  <a:srgbClr val="80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Y SOBERANO DE TABASCO</a:t>
            </a:r>
          </a:p>
        </p:txBody>
      </p:sp>
    </p:spTree>
    <p:extLst>
      <p:ext uri="{BB962C8B-B14F-4D97-AF65-F5344CB8AC3E}">
        <p14:creationId xmlns:p14="http://schemas.microsoft.com/office/powerpoint/2010/main" val="1350031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3949007833"/>
              </p:ext>
            </p:extLst>
          </p:nvPr>
        </p:nvGraphicFramePr>
        <p:xfrm>
          <a:off x="529390" y="626387"/>
          <a:ext cx="11133221" cy="5207688"/>
        </p:xfrm>
        <a:graphic>
          <a:graphicData uri="http://schemas.openxmlformats.org/drawingml/2006/table">
            <a:tbl>
              <a:tblPr firstRow="1" firstCol="1" bandRow="1"/>
              <a:tblGrid>
                <a:gridCol w="5266485">
                  <a:extLst>
                    <a:ext uri="{9D8B030D-6E8A-4147-A177-3AD203B41FA5}">
                      <a16:colId xmlns:a16="http://schemas.microsoft.com/office/drawing/2014/main" val="1526747665"/>
                    </a:ext>
                  </a:extLst>
                </a:gridCol>
                <a:gridCol w="5866736">
                  <a:extLst>
                    <a:ext uri="{9D8B030D-6E8A-4147-A177-3AD203B41FA5}">
                      <a16:colId xmlns:a16="http://schemas.microsoft.com/office/drawing/2014/main" val="528106116"/>
                    </a:ext>
                  </a:extLst>
                </a:gridCol>
              </a:tblGrid>
              <a:tr h="465855">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es-MX" sz="2000" dirty="0">
                          <a:solidFill>
                            <a:schemeClr val="tx1"/>
                          </a:solidFill>
                          <a:effectLst>
                            <a:outerShdw blurRad="38100" dist="38100" dir="2700000" algn="tl">
                              <a:srgbClr val="000000">
                                <a:alpha val="43137"/>
                              </a:srgbClr>
                            </a:outerShdw>
                          </a:effectLst>
                          <a:latin typeface="Mongolian Baiti" panose="03000500000000000000" pitchFamily="66" charset="0"/>
                          <a:ea typeface="Tahoma" panose="020B0604030504040204" pitchFamily="34" charset="0"/>
                          <a:cs typeface="Mongolian Baiti" panose="03000500000000000000" pitchFamily="66" charset="0"/>
                        </a:rPr>
                        <a:t>CONSTITUCIÓN POLÍTICA DEL ESTADO LIBRE Y SOBERANO DE TABASCO</a:t>
                      </a:r>
                      <a:endParaRPr lang="es-MX" sz="1900" dirty="0">
                        <a:solidFill>
                          <a:schemeClr val="tx1"/>
                        </a:solidFill>
                        <a:effectLst>
                          <a:outerShdw blurRad="38100" dist="38100" dir="2700000" algn="tl">
                            <a:srgbClr val="000000">
                              <a:alpha val="43137"/>
                            </a:srgbClr>
                          </a:outerShdw>
                        </a:effectLst>
                        <a:latin typeface="Mongolian Baiti" panose="03000500000000000000" pitchFamily="66" charset="0"/>
                        <a:ea typeface="Tahoma" panose="020B0604030504040204" pitchFamily="34" charset="0"/>
                        <a:cs typeface="Mongolian Baiti" panose="03000500000000000000" pitchFamily="66"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348914567"/>
                  </a:ext>
                </a:extLst>
              </a:tr>
              <a:tr h="39843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es-MX" sz="2000" b="1" dirty="0">
                          <a:solidFill>
                            <a:schemeClr val="tx1"/>
                          </a:solidFill>
                          <a:effectLst/>
                          <a:latin typeface="Mongolian Baiti" panose="03000500000000000000" pitchFamily="66" charset="0"/>
                          <a:ea typeface="Tahoma" panose="020B0604030504040204" pitchFamily="34" charset="0"/>
                          <a:cs typeface="Mongolian Baiti" panose="03000500000000000000" pitchFamily="66" charset="0"/>
                        </a:rPr>
                        <a:t>2008</a:t>
                      </a: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s-MX" sz="2000" b="1" dirty="0">
                          <a:solidFill>
                            <a:schemeClr val="tx1"/>
                          </a:solidFill>
                          <a:effectLst/>
                          <a:latin typeface="Mongolian Baiti" panose="03000500000000000000" pitchFamily="66" charset="0"/>
                          <a:ea typeface="Tahoma" panose="020B0604030504040204" pitchFamily="34" charset="0"/>
                          <a:cs typeface="Mongolian Baiti" panose="03000500000000000000" pitchFamily="66" charset="0"/>
                        </a:rPr>
                        <a:t>2017</a:t>
                      </a: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021767832"/>
                  </a:ext>
                </a:extLst>
              </a:tr>
              <a:tr h="426720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just"/>
                      <a:r>
                        <a:rPr lang="es-MX" sz="1900" b="1" kern="1200" dirty="0" smtClean="0">
                          <a:solidFill>
                            <a:schemeClr val="tx1"/>
                          </a:solidFill>
                          <a:effectLst/>
                          <a:latin typeface="Mongolian Baiti" panose="03000500000000000000" pitchFamily="66" charset="0"/>
                          <a:ea typeface="+mn-ea"/>
                          <a:cs typeface="Mongolian Baiti" panose="03000500000000000000" pitchFamily="66" charset="0"/>
                        </a:rPr>
                        <a:t>ARTICULO 8 bis.-</a:t>
                      </a:r>
                      <a:r>
                        <a:rPr lang="es-MX" sz="1900" b="0" kern="1200" dirty="0" smtClean="0">
                          <a:solidFill>
                            <a:schemeClr val="tx1"/>
                          </a:solidFill>
                          <a:effectLst/>
                          <a:latin typeface="Mongolian Baiti" panose="03000500000000000000" pitchFamily="66" charset="0"/>
                          <a:ea typeface="+mn-ea"/>
                          <a:cs typeface="Mongolian Baiti" panose="03000500000000000000" pitchFamily="66" charset="0"/>
                        </a:rPr>
                        <a:t> Esta Constitución reconoce como medios de participación ciudadana al Plebiscito, al Referéndum y a la Iniciativa Popular, en los términos establecidos en la misma y en las demás leyes aplicables.</a:t>
                      </a:r>
                    </a:p>
                    <a:p>
                      <a:pPr algn="just"/>
                      <a:r>
                        <a:rPr lang="es-MX" sz="1900" b="0" kern="1200" dirty="0" smtClean="0">
                          <a:solidFill>
                            <a:schemeClr val="tx1"/>
                          </a:solidFill>
                          <a:effectLst/>
                          <a:latin typeface="Mongolian Baiti" panose="03000500000000000000" pitchFamily="66" charset="0"/>
                          <a:ea typeface="+mn-ea"/>
                          <a:cs typeface="Mongolian Baiti" panose="03000500000000000000" pitchFamily="66" charset="0"/>
                        </a:rPr>
                        <a:t> </a:t>
                      </a:r>
                    </a:p>
                    <a:p>
                      <a:pPr algn="just"/>
                      <a:r>
                        <a:rPr lang="es-MX" sz="1900" b="0" kern="1200" dirty="0" smtClean="0">
                          <a:solidFill>
                            <a:schemeClr val="tx1"/>
                          </a:solidFill>
                          <a:effectLst/>
                          <a:latin typeface="Mongolian Baiti" panose="03000500000000000000" pitchFamily="66" charset="0"/>
                          <a:ea typeface="+mn-ea"/>
                          <a:cs typeface="Mongolian Baiti" panose="03000500000000000000" pitchFamily="66" charset="0"/>
                        </a:rPr>
                        <a:t>Constitución Política del Estado Libre y Soberano de Tabasco</a:t>
                      </a:r>
                    </a:p>
                    <a:p>
                      <a:pPr algn="just"/>
                      <a:r>
                        <a:rPr lang="es-MX" sz="1900" b="0" kern="1200" dirty="0" smtClean="0">
                          <a:solidFill>
                            <a:schemeClr val="tx1"/>
                          </a:solidFill>
                          <a:effectLst/>
                          <a:latin typeface="Mongolian Baiti" panose="03000500000000000000" pitchFamily="66" charset="0"/>
                          <a:ea typeface="+mn-ea"/>
                          <a:cs typeface="Mongolian Baiti" panose="03000500000000000000" pitchFamily="66" charset="0"/>
                        </a:rPr>
                        <a:t> </a:t>
                      </a:r>
                    </a:p>
                    <a:p>
                      <a:pPr algn="just"/>
                      <a:r>
                        <a:rPr lang="es-MX" sz="1900" b="1" kern="1200" dirty="0" smtClean="0">
                          <a:solidFill>
                            <a:schemeClr val="tx1"/>
                          </a:solidFill>
                          <a:effectLst/>
                          <a:latin typeface="Mongolian Baiti" panose="03000500000000000000" pitchFamily="66" charset="0"/>
                          <a:ea typeface="+mn-ea"/>
                          <a:cs typeface="Mongolian Baiti" panose="03000500000000000000" pitchFamily="66" charset="0"/>
                        </a:rPr>
                        <a:t>I. Se entiende por Plebiscito </a:t>
                      </a:r>
                      <a:r>
                        <a:rPr lang="es-MX" sz="1900" b="0" kern="1200" dirty="0" smtClean="0">
                          <a:solidFill>
                            <a:schemeClr val="tx1"/>
                          </a:solidFill>
                          <a:effectLst/>
                          <a:latin typeface="Mongolian Baiti" panose="03000500000000000000" pitchFamily="66" charset="0"/>
                          <a:ea typeface="+mn-ea"/>
                          <a:cs typeface="Mongolian Baiti" panose="03000500000000000000" pitchFamily="66" charset="0"/>
                        </a:rPr>
                        <a:t>el proceso por el que se consulta a los ciudadanos la aprobación o rechazo de un acto o decisión del Poder Ejecutivo o de los Ayuntamientos, trascendental para la vida pública del Estado o de los Municipios, según el caso.</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r>
                        <a:rPr lang="es-MX" sz="1900" b="1" kern="1200" dirty="0" smtClean="0">
                          <a:solidFill>
                            <a:schemeClr val="dk1"/>
                          </a:solidFill>
                          <a:effectLst/>
                          <a:latin typeface="Mongolian Baiti" panose="03000500000000000000" pitchFamily="66" charset="0"/>
                          <a:ea typeface="+mn-ea"/>
                          <a:cs typeface="Mongolian Baiti" panose="03000500000000000000" pitchFamily="66" charset="0"/>
                        </a:rPr>
                        <a:t>ARTÍCULO 8 bis.-</a:t>
                      </a:r>
                      <a:r>
                        <a:rPr lang="es-MX" sz="1900" kern="1200" dirty="0" smtClean="0">
                          <a:solidFill>
                            <a:schemeClr val="dk1"/>
                          </a:solidFill>
                          <a:effectLst/>
                          <a:latin typeface="Mongolian Baiti" panose="03000500000000000000" pitchFamily="66" charset="0"/>
                          <a:ea typeface="+mn-ea"/>
                          <a:cs typeface="Mongolian Baiti" panose="03000500000000000000" pitchFamily="66" charset="0"/>
                        </a:rPr>
                        <a:t> Las </a:t>
                      </a:r>
                      <a:r>
                        <a:rPr lang="es-MX" sz="1900" b="1" kern="1200" dirty="0" smtClean="0">
                          <a:solidFill>
                            <a:schemeClr val="dk1"/>
                          </a:solidFill>
                          <a:effectLst/>
                          <a:latin typeface="Mongolian Baiti" panose="03000500000000000000" pitchFamily="66" charset="0"/>
                          <a:ea typeface="+mn-ea"/>
                          <a:cs typeface="Mongolian Baiti" panose="03000500000000000000" pitchFamily="66" charset="0"/>
                        </a:rPr>
                        <a:t>consultas populares </a:t>
                      </a:r>
                      <a:r>
                        <a:rPr lang="es-MX" sz="1900" kern="1200" dirty="0" smtClean="0">
                          <a:solidFill>
                            <a:schemeClr val="dk1"/>
                          </a:solidFill>
                          <a:effectLst/>
                          <a:latin typeface="Mongolian Baiti" panose="03000500000000000000" pitchFamily="66" charset="0"/>
                          <a:ea typeface="+mn-ea"/>
                          <a:cs typeface="Mongolian Baiti" panose="03000500000000000000" pitchFamily="66" charset="0"/>
                        </a:rPr>
                        <a:t>se sujetarán a lo siguiente:</a:t>
                      </a:r>
                    </a:p>
                    <a:p>
                      <a:pPr algn="just"/>
                      <a:r>
                        <a:rPr lang="es-MX" sz="1900" kern="1200" dirty="0" smtClean="0">
                          <a:solidFill>
                            <a:schemeClr val="dk1"/>
                          </a:solidFill>
                          <a:effectLst/>
                          <a:latin typeface="Mongolian Baiti" panose="03000500000000000000" pitchFamily="66" charset="0"/>
                          <a:ea typeface="+mn-ea"/>
                          <a:cs typeface="Mongolian Baiti" panose="03000500000000000000" pitchFamily="66" charset="0"/>
                        </a:rPr>
                        <a:t> </a:t>
                      </a:r>
                    </a:p>
                    <a:p>
                      <a:pPr algn="just"/>
                      <a:r>
                        <a:rPr lang="es-MX" sz="1900" kern="1200" dirty="0" smtClean="0">
                          <a:solidFill>
                            <a:schemeClr val="dk1"/>
                          </a:solidFill>
                          <a:effectLst/>
                          <a:latin typeface="Mongolian Baiti" panose="03000500000000000000" pitchFamily="66" charset="0"/>
                          <a:ea typeface="+mn-ea"/>
                          <a:cs typeface="Mongolian Baiti" panose="03000500000000000000" pitchFamily="66" charset="0"/>
                        </a:rPr>
                        <a:t>I. </a:t>
                      </a:r>
                      <a:r>
                        <a:rPr lang="es-MX" sz="1900" b="1" kern="1200" dirty="0" smtClean="0">
                          <a:solidFill>
                            <a:srgbClr val="00B050"/>
                          </a:solidFill>
                          <a:effectLst/>
                          <a:latin typeface="Mongolian Baiti" panose="03000500000000000000" pitchFamily="66" charset="0"/>
                          <a:ea typeface="+mn-ea"/>
                          <a:cs typeface="Mongolian Baiti" panose="03000500000000000000" pitchFamily="66" charset="0"/>
                        </a:rPr>
                        <a:t>Serán convocadas </a:t>
                      </a:r>
                      <a:r>
                        <a:rPr lang="es-MX" sz="1900" kern="1200" dirty="0" smtClean="0">
                          <a:solidFill>
                            <a:schemeClr val="dk1"/>
                          </a:solidFill>
                          <a:effectLst/>
                          <a:latin typeface="Mongolian Baiti" panose="03000500000000000000" pitchFamily="66" charset="0"/>
                          <a:ea typeface="+mn-ea"/>
                          <a:cs typeface="Mongolian Baiti" panose="03000500000000000000" pitchFamily="66" charset="0"/>
                        </a:rPr>
                        <a:t>por el Congreso del Estado a petición de:</a:t>
                      </a:r>
                    </a:p>
                    <a:p>
                      <a:pPr algn="just"/>
                      <a:r>
                        <a:rPr lang="es-MX" sz="1900" kern="1200" dirty="0" smtClean="0">
                          <a:solidFill>
                            <a:schemeClr val="dk1"/>
                          </a:solidFill>
                          <a:effectLst/>
                          <a:latin typeface="Mongolian Baiti" panose="03000500000000000000" pitchFamily="66" charset="0"/>
                          <a:ea typeface="+mn-ea"/>
                          <a:cs typeface="Mongolian Baiti" panose="03000500000000000000" pitchFamily="66" charset="0"/>
                        </a:rPr>
                        <a:t> </a:t>
                      </a:r>
                    </a:p>
                    <a:p>
                      <a:pPr algn="just"/>
                      <a:r>
                        <a:rPr lang="es-MX" sz="1900" kern="1200" dirty="0" smtClean="0">
                          <a:solidFill>
                            <a:schemeClr val="dk1"/>
                          </a:solidFill>
                          <a:effectLst/>
                          <a:latin typeface="Mongolian Baiti" panose="03000500000000000000" pitchFamily="66" charset="0"/>
                          <a:ea typeface="+mn-ea"/>
                          <a:cs typeface="Mongolian Baiti" panose="03000500000000000000" pitchFamily="66" charset="0"/>
                        </a:rPr>
                        <a:t>a) El </a:t>
                      </a:r>
                      <a:r>
                        <a:rPr lang="es-MX" sz="1900" b="1" kern="1200" dirty="0" smtClean="0">
                          <a:solidFill>
                            <a:srgbClr val="00B050"/>
                          </a:solidFill>
                          <a:effectLst/>
                          <a:latin typeface="Mongolian Baiti" panose="03000500000000000000" pitchFamily="66" charset="0"/>
                          <a:ea typeface="+mn-ea"/>
                          <a:cs typeface="Mongolian Baiti" panose="03000500000000000000" pitchFamily="66" charset="0"/>
                        </a:rPr>
                        <a:t>Gobernador</a:t>
                      </a:r>
                      <a:r>
                        <a:rPr lang="es-MX" sz="1900" kern="1200" dirty="0" smtClean="0">
                          <a:solidFill>
                            <a:schemeClr val="dk1"/>
                          </a:solidFill>
                          <a:effectLst/>
                          <a:latin typeface="Mongolian Baiti" panose="03000500000000000000" pitchFamily="66" charset="0"/>
                          <a:ea typeface="+mn-ea"/>
                          <a:cs typeface="Mongolian Baiti" panose="03000500000000000000" pitchFamily="66" charset="0"/>
                        </a:rPr>
                        <a:t>;</a:t>
                      </a:r>
                    </a:p>
                    <a:p>
                      <a:pPr algn="just"/>
                      <a:r>
                        <a:rPr lang="es-MX" sz="1900" kern="1200" dirty="0" smtClean="0">
                          <a:solidFill>
                            <a:schemeClr val="dk1"/>
                          </a:solidFill>
                          <a:effectLst/>
                          <a:latin typeface="Mongolian Baiti" panose="03000500000000000000" pitchFamily="66" charset="0"/>
                          <a:ea typeface="+mn-ea"/>
                          <a:cs typeface="Mongolian Baiti" panose="03000500000000000000" pitchFamily="66" charset="0"/>
                        </a:rPr>
                        <a:t> </a:t>
                      </a:r>
                    </a:p>
                    <a:p>
                      <a:pPr algn="just"/>
                      <a:r>
                        <a:rPr lang="es-MX" sz="1900" kern="1200" dirty="0" smtClean="0">
                          <a:solidFill>
                            <a:schemeClr val="dk1"/>
                          </a:solidFill>
                          <a:effectLst/>
                          <a:latin typeface="Mongolian Baiti" panose="03000500000000000000" pitchFamily="66" charset="0"/>
                          <a:ea typeface="+mn-ea"/>
                          <a:cs typeface="Mongolian Baiti" panose="03000500000000000000" pitchFamily="66" charset="0"/>
                        </a:rPr>
                        <a:t>b) El equivalente al </a:t>
                      </a:r>
                      <a:r>
                        <a:rPr lang="es-MX" sz="1900" b="1" kern="1200" dirty="0" smtClean="0">
                          <a:solidFill>
                            <a:srgbClr val="00B050"/>
                          </a:solidFill>
                          <a:effectLst/>
                          <a:latin typeface="Mongolian Baiti" panose="03000500000000000000" pitchFamily="66" charset="0"/>
                          <a:ea typeface="+mn-ea"/>
                          <a:cs typeface="Mongolian Baiti" panose="03000500000000000000" pitchFamily="66" charset="0"/>
                        </a:rPr>
                        <a:t>treinta y tres por ciento </a:t>
                      </a:r>
                      <a:r>
                        <a:rPr lang="es-MX" sz="1900" kern="1200" dirty="0" smtClean="0">
                          <a:solidFill>
                            <a:schemeClr val="dk1"/>
                          </a:solidFill>
                          <a:effectLst/>
                          <a:latin typeface="Mongolian Baiti" panose="03000500000000000000" pitchFamily="66" charset="0"/>
                          <a:ea typeface="+mn-ea"/>
                          <a:cs typeface="Mongolian Baiti" panose="03000500000000000000" pitchFamily="66" charset="0"/>
                        </a:rPr>
                        <a:t>de los integrantes del </a:t>
                      </a:r>
                      <a:r>
                        <a:rPr lang="es-MX" sz="1900" b="1" kern="1200" dirty="0" smtClean="0">
                          <a:solidFill>
                            <a:srgbClr val="00B050"/>
                          </a:solidFill>
                          <a:effectLst/>
                          <a:latin typeface="Mongolian Baiti" panose="03000500000000000000" pitchFamily="66" charset="0"/>
                          <a:ea typeface="+mn-ea"/>
                          <a:cs typeface="Mongolian Baiti" panose="03000500000000000000" pitchFamily="66" charset="0"/>
                        </a:rPr>
                        <a:t>Congreso</a:t>
                      </a:r>
                      <a:r>
                        <a:rPr lang="es-MX" sz="1900" kern="1200" dirty="0" smtClean="0">
                          <a:solidFill>
                            <a:schemeClr val="dk1"/>
                          </a:solidFill>
                          <a:effectLst/>
                          <a:latin typeface="Mongolian Baiti" panose="03000500000000000000" pitchFamily="66" charset="0"/>
                          <a:ea typeface="+mn-ea"/>
                          <a:cs typeface="Mongolian Baiti" panose="03000500000000000000" pitchFamily="66" charset="0"/>
                        </a:rPr>
                        <a:t>;</a:t>
                      </a:r>
                    </a:p>
                    <a:p>
                      <a:pPr algn="just"/>
                      <a:r>
                        <a:rPr lang="es-MX" sz="1900" kern="1200" dirty="0" smtClean="0">
                          <a:solidFill>
                            <a:schemeClr val="dk1"/>
                          </a:solidFill>
                          <a:effectLst/>
                          <a:latin typeface="Mongolian Baiti" panose="03000500000000000000" pitchFamily="66" charset="0"/>
                          <a:ea typeface="+mn-ea"/>
                          <a:cs typeface="Mongolian Baiti" panose="03000500000000000000" pitchFamily="66" charset="0"/>
                        </a:rPr>
                        <a:t> </a:t>
                      </a:r>
                    </a:p>
                    <a:p>
                      <a:pPr algn="just"/>
                      <a:r>
                        <a:rPr lang="es-MX" sz="1900" kern="1200" dirty="0" smtClean="0">
                          <a:solidFill>
                            <a:schemeClr val="dk1"/>
                          </a:solidFill>
                          <a:effectLst/>
                          <a:latin typeface="Mongolian Baiti" panose="03000500000000000000" pitchFamily="66" charset="0"/>
                          <a:ea typeface="+mn-ea"/>
                          <a:cs typeface="Mongolian Baiti" panose="03000500000000000000" pitchFamily="66" charset="0"/>
                        </a:rPr>
                        <a:t>c) Los ciudadanos, en un número equivalente, </a:t>
                      </a:r>
                      <a:r>
                        <a:rPr lang="es-MX" sz="1900" b="1" kern="1200" dirty="0" smtClean="0">
                          <a:solidFill>
                            <a:srgbClr val="00B050"/>
                          </a:solidFill>
                          <a:effectLst/>
                          <a:latin typeface="Mongolian Baiti" panose="03000500000000000000" pitchFamily="66" charset="0"/>
                          <a:ea typeface="+mn-ea"/>
                          <a:cs typeface="Mongolian Baiti" panose="03000500000000000000" pitchFamily="66" charset="0"/>
                        </a:rPr>
                        <a:t>al menos, al dos por ciento de los inscritos en la lista nominal de electores del Estado</a:t>
                      </a:r>
                      <a:r>
                        <a:rPr lang="es-MX" sz="1900" kern="1200" dirty="0" smtClean="0">
                          <a:solidFill>
                            <a:schemeClr val="dk1"/>
                          </a:solidFill>
                          <a:effectLst/>
                          <a:latin typeface="Mongolian Baiti" panose="03000500000000000000" pitchFamily="66" charset="0"/>
                          <a:ea typeface="+mn-ea"/>
                          <a:cs typeface="Mongolian Baiti" panose="03000500000000000000" pitchFamily="66" charset="0"/>
                        </a:rPr>
                        <a:t> o del Municipio, según corresponda, en los términos que determine la Ley.</a:t>
                      </a:r>
                      <a:endParaRPr lang="es-MX" sz="1900" dirty="0">
                        <a:solidFill>
                          <a:schemeClr val="tx1"/>
                        </a:solidFill>
                        <a:effectLst/>
                        <a:latin typeface="Mongolian Baiti" panose="03000500000000000000" pitchFamily="66" charset="0"/>
                        <a:ea typeface="Tahoma" panose="020B0604030504040204" pitchFamily="34" charset="0"/>
                        <a:cs typeface="Mongolian Baiti" panose="03000500000000000000" pitchFamily="66"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103429326"/>
                  </a:ext>
                </a:extLst>
              </a:tr>
            </a:tbl>
          </a:graphicData>
        </a:graphic>
      </p:graphicFrame>
    </p:spTree>
    <p:extLst>
      <p:ext uri="{BB962C8B-B14F-4D97-AF65-F5344CB8AC3E}">
        <p14:creationId xmlns:p14="http://schemas.microsoft.com/office/powerpoint/2010/main" val="1489732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3672988104"/>
              </p:ext>
            </p:extLst>
          </p:nvPr>
        </p:nvGraphicFramePr>
        <p:xfrm>
          <a:off x="352927" y="704752"/>
          <a:ext cx="11486148" cy="4965662"/>
        </p:xfrm>
        <a:graphic>
          <a:graphicData uri="http://schemas.openxmlformats.org/drawingml/2006/table">
            <a:tbl>
              <a:tblPr firstRow="1" firstCol="1" bandRow="1"/>
              <a:tblGrid>
                <a:gridCol w="5433435">
                  <a:extLst>
                    <a:ext uri="{9D8B030D-6E8A-4147-A177-3AD203B41FA5}">
                      <a16:colId xmlns:a16="http://schemas.microsoft.com/office/drawing/2014/main" val="2171960976"/>
                    </a:ext>
                  </a:extLst>
                </a:gridCol>
                <a:gridCol w="6052713">
                  <a:extLst>
                    <a:ext uri="{9D8B030D-6E8A-4147-A177-3AD203B41FA5}">
                      <a16:colId xmlns:a16="http://schemas.microsoft.com/office/drawing/2014/main" val="1510632352"/>
                    </a:ext>
                  </a:extLst>
                </a:gridCol>
              </a:tblGrid>
              <a:tr h="444271">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es-MX" sz="2000" dirty="0">
                          <a:effectLst/>
                          <a:latin typeface="Mongolian Baiti" panose="03000500000000000000" pitchFamily="66" charset="0"/>
                          <a:ea typeface="Tahoma" panose="020B0604030504040204" pitchFamily="34" charset="0"/>
                          <a:cs typeface="Mongolian Baiti" panose="03000500000000000000" pitchFamily="66" charset="0"/>
                        </a:rPr>
                        <a:t>CONSTITUCIÓN POLÍTICA DEL ESTADO LIBRE Y SOBERANO DE TABASCO</a:t>
                      </a:r>
                      <a:endParaRPr lang="es-MX" sz="1900" dirty="0">
                        <a:effectLst/>
                        <a:latin typeface="Mongolian Baiti" panose="03000500000000000000" pitchFamily="66" charset="0"/>
                        <a:ea typeface="Tahoma" panose="020B0604030504040204" pitchFamily="34" charset="0"/>
                        <a:cs typeface="Mongolian Baiti" panose="03000500000000000000" pitchFamily="66"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8002C"/>
                    </a:solidFill>
                  </a:tcPr>
                </a:tc>
                <a:tc hMerge="1">
                  <a:txBody>
                    <a:bodyPr/>
                    <a:lstStyle/>
                    <a:p>
                      <a:endParaRPr lang="es-MX"/>
                    </a:p>
                  </a:txBody>
                  <a:tcPr/>
                </a:tc>
                <a:extLst>
                  <a:ext uri="{0D108BD9-81ED-4DB2-BD59-A6C34878D82A}">
                    <a16:rowId xmlns:a16="http://schemas.microsoft.com/office/drawing/2014/main" val="3755740005"/>
                  </a:ext>
                </a:extLst>
              </a:tr>
              <a:tr h="39135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es-MX" sz="2400" b="1" dirty="0">
                          <a:solidFill>
                            <a:schemeClr val="tx1"/>
                          </a:solidFill>
                          <a:effectLst/>
                          <a:latin typeface="Mongolian Baiti" panose="03000500000000000000" pitchFamily="66" charset="0"/>
                          <a:ea typeface="Tahoma" panose="020B0604030504040204" pitchFamily="34" charset="0"/>
                          <a:cs typeface="Mongolian Baiti" panose="03000500000000000000" pitchFamily="66" charset="0"/>
                        </a:rPr>
                        <a:t>2008</a:t>
                      </a: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s-MX" sz="2400" b="1" dirty="0">
                          <a:solidFill>
                            <a:schemeClr val="tx1"/>
                          </a:solidFill>
                          <a:effectLst/>
                          <a:latin typeface="Mongolian Baiti" panose="03000500000000000000" pitchFamily="66" charset="0"/>
                          <a:ea typeface="Tahoma" panose="020B0604030504040204" pitchFamily="34" charset="0"/>
                          <a:cs typeface="Mongolian Baiti" panose="03000500000000000000" pitchFamily="66" charset="0"/>
                        </a:rPr>
                        <a:t>2017</a:t>
                      </a: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476617265"/>
                  </a:ext>
                </a:extLst>
              </a:tr>
              <a:tr h="406400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just"/>
                      <a:r>
                        <a:rPr lang="es-MX" sz="1900" b="0" kern="1200" dirty="0" smtClean="0">
                          <a:solidFill>
                            <a:schemeClr val="tx1"/>
                          </a:solidFill>
                          <a:effectLst/>
                          <a:latin typeface="Mongolian Baiti" panose="03000500000000000000" pitchFamily="66" charset="0"/>
                          <a:ea typeface="+mn-ea"/>
                          <a:cs typeface="Mongolian Baiti" panose="03000500000000000000" pitchFamily="66" charset="0"/>
                        </a:rPr>
                        <a:t>a) Podrán someterse a </a:t>
                      </a:r>
                      <a:r>
                        <a:rPr lang="es-MX" sz="2400" b="1" kern="1200" dirty="0" smtClean="0">
                          <a:solidFill>
                            <a:schemeClr val="tx1"/>
                          </a:solidFill>
                          <a:effectLst/>
                          <a:latin typeface="Mongolian Baiti" panose="03000500000000000000" pitchFamily="66" charset="0"/>
                          <a:ea typeface="+mn-ea"/>
                          <a:cs typeface="Mongolian Baiti" panose="03000500000000000000" pitchFamily="66" charset="0"/>
                        </a:rPr>
                        <a:t>Plebiscito</a:t>
                      </a:r>
                      <a:r>
                        <a:rPr lang="es-MX" sz="1900" b="0" kern="1200" dirty="0" smtClean="0">
                          <a:solidFill>
                            <a:schemeClr val="tx1"/>
                          </a:solidFill>
                          <a:effectLst/>
                          <a:latin typeface="Mongolian Baiti" panose="03000500000000000000" pitchFamily="66" charset="0"/>
                          <a:ea typeface="+mn-ea"/>
                          <a:cs typeface="Mongolian Baiti" panose="03000500000000000000" pitchFamily="66" charset="0"/>
                        </a:rPr>
                        <a:t>:</a:t>
                      </a:r>
                    </a:p>
                    <a:p>
                      <a:pPr algn="just"/>
                      <a:r>
                        <a:rPr lang="es-MX" sz="1900" b="0" kern="1200" dirty="0" smtClean="0">
                          <a:solidFill>
                            <a:schemeClr val="tx1"/>
                          </a:solidFill>
                          <a:effectLst/>
                          <a:latin typeface="Mongolian Baiti" panose="03000500000000000000" pitchFamily="66" charset="0"/>
                          <a:ea typeface="+mn-ea"/>
                          <a:cs typeface="Mongolian Baiti" panose="03000500000000000000" pitchFamily="66" charset="0"/>
                        </a:rPr>
                        <a:t> </a:t>
                      </a:r>
                    </a:p>
                    <a:p>
                      <a:pPr algn="just"/>
                      <a:r>
                        <a:rPr lang="es-MX" sz="1900" b="0" kern="1200" dirty="0" smtClean="0">
                          <a:solidFill>
                            <a:schemeClr val="tx1"/>
                          </a:solidFill>
                          <a:effectLst/>
                          <a:latin typeface="Mongolian Baiti" panose="03000500000000000000" pitchFamily="66" charset="0"/>
                          <a:ea typeface="+mn-ea"/>
                          <a:cs typeface="Mongolian Baiti" panose="03000500000000000000" pitchFamily="66" charset="0"/>
                        </a:rPr>
                        <a:t>1.- Los actos o decisiones de carácter general del Ejecutivo del Estado que se consideren como trascendentes en la vida pública de esta Entidad Federativa; y</a:t>
                      </a:r>
                    </a:p>
                    <a:p>
                      <a:pPr algn="just"/>
                      <a:r>
                        <a:rPr lang="es-MX" sz="1900" b="0" kern="1200" dirty="0" smtClean="0">
                          <a:solidFill>
                            <a:schemeClr val="tx1"/>
                          </a:solidFill>
                          <a:effectLst/>
                          <a:latin typeface="Mongolian Baiti" panose="03000500000000000000" pitchFamily="66" charset="0"/>
                          <a:ea typeface="+mn-ea"/>
                          <a:cs typeface="Mongolian Baiti" panose="03000500000000000000" pitchFamily="66" charset="0"/>
                        </a:rPr>
                        <a:t> </a:t>
                      </a:r>
                    </a:p>
                    <a:p>
                      <a:pPr algn="just"/>
                      <a:r>
                        <a:rPr lang="es-MX" sz="1900" b="0" kern="1200" dirty="0" smtClean="0">
                          <a:solidFill>
                            <a:schemeClr val="tx1"/>
                          </a:solidFill>
                          <a:effectLst/>
                          <a:latin typeface="Mongolian Baiti" panose="03000500000000000000" pitchFamily="66" charset="0"/>
                          <a:ea typeface="+mn-ea"/>
                          <a:cs typeface="Mongolian Baiti" panose="03000500000000000000" pitchFamily="66" charset="0"/>
                        </a:rPr>
                        <a:t>2.- Los actos o decisiones de gobierno, de las autoridades municipales, siempre que se consideren trascendentes para la vida pública del Municipio.</a:t>
                      </a:r>
                    </a:p>
                    <a:p>
                      <a:pPr algn="just"/>
                      <a:r>
                        <a:rPr lang="es-MX" sz="1900" b="0" kern="1200" dirty="0" smtClean="0">
                          <a:solidFill>
                            <a:schemeClr val="tx1"/>
                          </a:solidFill>
                          <a:effectLst/>
                          <a:latin typeface="Mongolian Baiti" panose="03000500000000000000" pitchFamily="66" charset="0"/>
                          <a:ea typeface="+mn-ea"/>
                          <a:cs typeface="Mongolian Baiti" panose="03000500000000000000" pitchFamily="66" charset="0"/>
                        </a:rPr>
                        <a:t> </a:t>
                      </a:r>
                    </a:p>
                    <a:p>
                      <a:pPr algn="just"/>
                      <a:r>
                        <a:rPr lang="es-MX" sz="1900" b="0" kern="1200" dirty="0" smtClean="0">
                          <a:solidFill>
                            <a:schemeClr val="tx1"/>
                          </a:solidFill>
                          <a:effectLst/>
                          <a:latin typeface="Mongolian Baiti" panose="03000500000000000000" pitchFamily="66" charset="0"/>
                          <a:ea typeface="+mn-ea"/>
                          <a:cs typeface="Mongolian Baiti" panose="03000500000000000000" pitchFamily="66" charset="0"/>
                        </a:rPr>
                        <a:t>b) No podrán someterse a Plebiscito los actos o decisiones del Ejecutivo del Estado o de los Ayuntamientos, relativos a:</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r>
                        <a:rPr lang="es-MX" sz="1900" kern="1200" dirty="0" smtClean="0">
                          <a:solidFill>
                            <a:schemeClr val="dk1"/>
                          </a:solidFill>
                          <a:effectLst/>
                          <a:latin typeface="Mongolian Baiti" panose="03000500000000000000" pitchFamily="66" charset="0"/>
                          <a:ea typeface="+mn-ea"/>
                          <a:cs typeface="Mongolian Baiti" panose="03000500000000000000" pitchFamily="66" charset="0"/>
                        </a:rPr>
                        <a:t>Con excepción de la hipótesis prevista en el inciso c) de esta fracción, la petición deberá ser aprobada por la mayoría de los miembros presentes del Congreso.</a:t>
                      </a:r>
                    </a:p>
                    <a:p>
                      <a:pPr algn="just"/>
                      <a:r>
                        <a:rPr lang="es-MX" sz="1900" kern="1200" dirty="0" smtClean="0">
                          <a:solidFill>
                            <a:schemeClr val="dk1"/>
                          </a:solidFill>
                          <a:effectLst/>
                          <a:latin typeface="Mongolian Baiti" panose="03000500000000000000" pitchFamily="66" charset="0"/>
                          <a:ea typeface="+mn-ea"/>
                          <a:cs typeface="Mongolian Baiti" panose="03000500000000000000" pitchFamily="66" charset="0"/>
                        </a:rPr>
                        <a:t> </a:t>
                      </a:r>
                    </a:p>
                    <a:p>
                      <a:pPr algn="just"/>
                      <a:r>
                        <a:rPr lang="es-MX" sz="1900" kern="1200" dirty="0" smtClean="0">
                          <a:solidFill>
                            <a:schemeClr val="dk1"/>
                          </a:solidFill>
                          <a:effectLst/>
                          <a:latin typeface="Mongolian Baiti" panose="03000500000000000000" pitchFamily="66" charset="0"/>
                          <a:ea typeface="+mn-ea"/>
                          <a:cs typeface="Mongolian Baiti" panose="03000500000000000000" pitchFamily="66" charset="0"/>
                        </a:rPr>
                        <a:t>II. Cada ayuntamiento puede convocar a consulta popular, en los términos de la Ley, previa aprobación de cuando menos dos terceras partes de sus integrantes.</a:t>
                      </a:r>
                    </a:p>
                    <a:p>
                      <a:pPr algn="just"/>
                      <a:r>
                        <a:rPr lang="es-MX" sz="1900" kern="1200" dirty="0" smtClean="0">
                          <a:solidFill>
                            <a:schemeClr val="dk1"/>
                          </a:solidFill>
                          <a:effectLst/>
                          <a:latin typeface="Mongolian Baiti" panose="03000500000000000000" pitchFamily="66" charset="0"/>
                          <a:ea typeface="+mn-ea"/>
                          <a:cs typeface="Mongolian Baiti" panose="03000500000000000000" pitchFamily="66" charset="0"/>
                        </a:rPr>
                        <a:t> </a:t>
                      </a:r>
                    </a:p>
                    <a:p>
                      <a:pPr algn="just"/>
                      <a:r>
                        <a:rPr lang="es-MX" sz="1900" kern="1200" dirty="0" smtClean="0">
                          <a:solidFill>
                            <a:schemeClr val="dk1"/>
                          </a:solidFill>
                          <a:effectLst/>
                          <a:latin typeface="Mongolian Baiti" panose="03000500000000000000" pitchFamily="66" charset="0"/>
                          <a:ea typeface="+mn-ea"/>
                          <a:cs typeface="Mongolian Baiti" panose="03000500000000000000" pitchFamily="66" charset="0"/>
                        </a:rPr>
                        <a:t>III. Cuando la </a:t>
                      </a:r>
                      <a:r>
                        <a:rPr lang="es-MX" sz="1900" b="1" kern="1200" dirty="0" smtClean="0">
                          <a:solidFill>
                            <a:srgbClr val="00B050"/>
                          </a:solidFill>
                          <a:effectLst/>
                          <a:latin typeface="Mongolian Baiti" panose="03000500000000000000" pitchFamily="66" charset="0"/>
                          <a:ea typeface="+mn-ea"/>
                          <a:cs typeface="Mongolian Baiti" panose="03000500000000000000" pitchFamily="66" charset="0"/>
                        </a:rPr>
                        <a:t>participación total corresponda, al menos, al cuarenta por ciento </a:t>
                      </a:r>
                      <a:r>
                        <a:rPr lang="es-MX" sz="1900" kern="1200" dirty="0" smtClean="0">
                          <a:solidFill>
                            <a:schemeClr val="dk1"/>
                          </a:solidFill>
                          <a:effectLst/>
                          <a:latin typeface="Mongolian Baiti" panose="03000500000000000000" pitchFamily="66" charset="0"/>
                          <a:ea typeface="+mn-ea"/>
                          <a:cs typeface="Mongolian Baiti" panose="03000500000000000000" pitchFamily="66" charset="0"/>
                        </a:rPr>
                        <a:t>de los ciudadanos inscritos en la lista nominal de electores del Estado o del Municipio, según corresponda, el resultado </a:t>
                      </a:r>
                      <a:r>
                        <a:rPr lang="es-MX" sz="1900" b="1" kern="1200" dirty="0" smtClean="0">
                          <a:solidFill>
                            <a:srgbClr val="00B050"/>
                          </a:solidFill>
                          <a:effectLst/>
                          <a:latin typeface="Mongolian Baiti" panose="03000500000000000000" pitchFamily="66" charset="0"/>
                          <a:ea typeface="+mn-ea"/>
                          <a:cs typeface="Mongolian Baiti" panose="03000500000000000000" pitchFamily="66" charset="0"/>
                        </a:rPr>
                        <a:t>será vinculatorio para los poderes Ejecutivo y Legislativo del Estado, los ayuntamientos y las autoridades competentes;</a:t>
                      </a:r>
                      <a:endParaRPr lang="es-MX" sz="1900" kern="1200" dirty="0" smtClean="0">
                        <a:solidFill>
                          <a:srgbClr val="00B050"/>
                        </a:solidFill>
                        <a:effectLst/>
                        <a:latin typeface="Mongolian Baiti" panose="03000500000000000000" pitchFamily="66" charset="0"/>
                        <a:ea typeface="+mn-ea"/>
                        <a:cs typeface="Mongolian Baiti" panose="03000500000000000000" pitchFamily="66"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991564018"/>
                  </a:ext>
                </a:extLst>
              </a:tr>
            </a:tbl>
          </a:graphicData>
        </a:graphic>
      </p:graphicFrame>
    </p:spTree>
    <p:extLst>
      <p:ext uri="{BB962C8B-B14F-4D97-AF65-F5344CB8AC3E}">
        <p14:creationId xmlns:p14="http://schemas.microsoft.com/office/powerpoint/2010/main" val="35054195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1539868501"/>
              </p:ext>
            </p:extLst>
          </p:nvPr>
        </p:nvGraphicFramePr>
        <p:xfrm>
          <a:off x="647093" y="106116"/>
          <a:ext cx="11213432" cy="5848033"/>
        </p:xfrm>
        <a:graphic>
          <a:graphicData uri="http://schemas.openxmlformats.org/drawingml/2006/table">
            <a:tbl>
              <a:tblPr firstRow="1" firstCol="1" bandRow="1"/>
              <a:tblGrid>
                <a:gridCol w="5304427">
                  <a:extLst>
                    <a:ext uri="{9D8B030D-6E8A-4147-A177-3AD203B41FA5}">
                      <a16:colId xmlns:a16="http://schemas.microsoft.com/office/drawing/2014/main" val="201081035"/>
                    </a:ext>
                  </a:extLst>
                </a:gridCol>
                <a:gridCol w="5909005">
                  <a:extLst>
                    <a:ext uri="{9D8B030D-6E8A-4147-A177-3AD203B41FA5}">
                      <a16:colId xmlns:a16="http://schemas.microsoft.com/office/drawing/2014/main" val="2288707324"/>
                    </a:ext>
                  </a:extLst>
                </a:gridCol>
              </a:tblGrid>
              <a:tr h="304377">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es-MX" sz="1900" dirty="0">
                          <a:effectLst/>
                          <a:latin typeface="Mongolian Baiti" panose="03000500000000000000" pitchFamily="66" charset="0"/>
                          <a:ea typeface="Tahoma" panose="020B0604030504040204" pitchFamily="34" charset="0"/>
                          <a:cs typeface="Mongolian Baiti" panose="03000500000000000000" pitchFamily="66" charset="0"/>
                        </a:rPr>
                        <a:t>CONSTITUCIÓN POLÍTICA DEL ESTADO LIBRE Y SOBERANO DE TABASCO</a:t>
                      </a:r>
                      <a:endParaRPr lang="es-MX" sz="1600" dirty="0">
                        <a:effectLst/>
                        <a:latin typeface="Mongolian Baiti" panose="03000500000000000000" pitchFamily="66" charset="0"/>
                        <a:ea typeface="Tahoma" panose="020B0604030504040204" pitchFamily="34" charset="0"/>
                        <a:cs typeface="Mongolian Baiti" panose="03000500000000000000" pitchFamily="66"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8002C"/>
                    </a:solidFill>
                  </a:tcPr>
                </a:tc>
                <a:tc hMerge="1">
                  <a:txBody>
                    <a:bodyPr/>
                    <a:lstStyle/>
                    <a:p>
                      <a:endParaRPr lang="es-MX"/>
                    </a:p>
                  </a:txBody>
                  <a:tcPr/>
                </a:tc>
                <a:extLst>
                  <a:ext uri="{0D108BD9-81ED-4DB2-BD59-A6C34878D82A}">
                    <a16:rowId xmlns:a16="http://schemas.microsoft.com/office/drawing/2014/main" val="1203981399"/>
                  </a:ext>
                </a:extLst>
              </a:tr>
              <a:tr h="32613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es-MX" sz="2000" b="1" dirty="0">
                          <a:solidFill>
                            <a:schemeClr val="tx1"/>
                          </a:solidFill>
                          <a:effectLst/>
                          <a:latin typeface="Mongolian Baiti" panose="03000500000000000000" pitchFamily="66" charset="0"/>
                          <a:ea typeface="Tahoma" panose="020B0604030504040204" pitchFamily="34" charset="0"/>
                          <a:cs typeface="Mongolian Baiti" panose="03000500000000000000" pitchFamily="66" charset="0"/>
                        </a:rPr>
                        <a:t>2008</a:t>
                      </a: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s-MX" sz="2000" b="1" dirty="0">
                          <a:solidFill>
                            <a:schemeClr val="tx1"/>
                          </a:solidFill>
                          <a:effectLst/>
                          <a:latin typeface="Mongolian Baiti" panose="03000500000000000000" pitchFamily="66" charset="0"/>
                          <a:ea typeface="Tahoma" panose="020B0604030504040204" pitchFamily="34" charset="0"/>
                          <a:cs typeface="Mongolian Baiti" panose="03000500000000000000" pitchFamily="66" charset="0"/>
                        </a:rPr>
                        <a:t>2017</a:t>
                      </a: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682984039"/>
                  </a:ext>
                </a:extLst>
              </a:tr>
              <a:tr h="51206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just"/>
                      <a:r>
                        <a:rPr lang="es-MX" sz="1900" b="0" kern="1200" dirty="0" smtClean="0">
                          <a:solidFill>
                            <a:schemeClr val="tx1"/>
                          </a:solidFill>
                          <a:effectLst/>
                          <a:latin typeface="Mongolian Baiti" panose="03000500000000000000" pitchFamily="66" charset="0"/>
                          <a:ea typeface="+mn-ea"/>
                          <a:cs typeface="Mongolian Baiti" panose="03000500000000000000" pitchFamily="66" charset="0"/>
                        </a:rPr>
                        <a:t>1.- El régimen interno de la Administración Pública Estatal y Municipal;</a:t>
                      </a:r>
                    </a:p>
                    <a:p>
                      <a:pPr algn="just"/>
                      <a:r>
                        <a:rPr lang="es-MX" sz="1900" b="0" kern="1200" dirty="0" smtClean="0">
                          <a:solidFill>
                            <a:schemeClr val="tx1"/>
                          </a:solidFill>
                          <a:effectLst/>
                          <a:latin typeface="Mongolian Baiti" panose="03000500000000000000" pitchFamily="66" charset="0"/>
                          <a:ea typeface="+mn-ea"/>
                          <a:cs typeface="Mongolian Baiti" panose="03000500000000000000" pitchFamily="66" charset="0"/>
                        </a:rPr>
                        <a:t>2.- Los actos cuya realización sea obligatoria en los términos de las leyes aplicables; y</a:t>
                      </a:r>
                    </a:p>
                    <a:p>
                      <a:pPr algn="just"/>
                      <a:r>
                        <a:rPr lang="es-MX" sz="1900" b="0" kern="1200" dirty="0" smtClean="0">
                          <a:solidFill>
                            <a:schemeClr val="tx1"/>
                          </a:solidFill>
                          <a:effectLst/>
                          <a:latin typeface="Mongolian Baiti" panose="03000500000000000000" pitchFamily="66" charset="0"/>
                          <a:ea typeface="+mn-ea"/>
                          <a:cs typeface="Mongolian Baiti" panose="03000500000000000000" pitchFamily="66" charset="0"/>
                        </a:rPr>
                        <a:t>3.- Los demás que determine esta Constitución o las leyes secundarias expresamente.</a:t>
                      </a:r>
                    </a:p>
                    <a:p>
                      <a:pPr algn="just"/>
                      <a:endParaRPr lang="es-MX" sz="1900" b="0" kern="1200" dirty="0" smtClean="0">
                        <a:solidFill>
                          <a:schemeClr val="tx1"/>
                        </a:solidFill>
                        <a:effectLst/>
                        <a:latin typeface="Mongolian Baiti" panose="03000500000000000000" pitchFamily="66" charset="0"/>
                        <a:ea typeface="+mn-ea"/>
                        <a:cs typeface="Mongolian Baiti" panose="03000500000000000000" pitchFamily="66" charset="0"/>
                      </a:endParaRPr>
                    </a:p>
                    <a:p>
                      <a:pPr algn="just"/>
                      <a:r>
                        <a:rPr lang="es-MX" sz="1900" b="0" kern="1200" dirty="0" smtClean="0">
                          <a:solidFill>
                            <a:schemeClr val="tx1"/>
                          </a:solidFill>
                          <a:effectLst/>
                          <a:latin typeface="Mongolian Baiti" panose="03000500000000000000" pitchFamily="66" charset="0"/>
                          <a:ea typeface="+mn-ea"/>
                          <a:cs typeface="Mongolian Baiti" panose="03000500000000000000" pitchFamily="66" charset="0"/>
                        </a:rPr>
                        <a:t>c)  El Plebiscito, podrá ser promovido en el ámbito de su competencia por:</a:t>
                      </a:r>
                    </a:p>
                    <a:p>
                      <a:pPr algn="just"/>
                      <a:r>
                        <a:rPr lang="es-MX" sz="1900" b="0" kern="1200" dirty="0" smtClean="0">
                          <a:solidFill>
                            <a:schemeClr val="tx1"/>
                          </a:solidFill>
                          <a:effectLst/>
                          <a:latin typeface="Mongolian Baiti" panose="03000500000000000000" pitchFamily="66" charset="0"/>
                          <a:ea typeface="+mn-ea"/>
                          <a:cs typeface="Mongolian Baiti" panose="03000500000000000000" pitchFamily="66" charset="0"/>
                        </a:rPr>
                        <a:t>1.- El Titular del Poder Ejecutivo;</a:t>
                      </a:r>
                    </a:p>
                    <a:p>
                      <a:pPr algn="just"/>
                      <a:r>
                        <a:rPr lang="es-MX" sz="1900" b="0" kern="1200" dirty="0" smtClean="0">
                          <a:solidFill>
                            <a:schemeClr val="tx1"/>
                          </a:solidFill>
                          <a:effectLst/>
                          <a:latin typeface="Mongolian Baiti" panose="03000500000000000000" pitchFamily="66" charset="0"/>
                          <a:ea typeface="+mn-ea"/>
                          <a:cs typeface="Mongolian Baiti" panose="03000500000000000000" pitchFamily="66" charset="0"/>
                        </a:rPr>
                        <a:t>2.- El Congreso Local, previa aprobación de las dos terceras partes de los integrantes de la Legislatura;</a:t>
                      </a:r>
                    </a:p>
                    <a:p>
                      <a:pPr algn="just"/>
                      <a:r>
                        <a:rPr lang="es-MX" sz="1900" b="0" kern="1200" dirty="0" smtClean="0">
                          <a:solidFill>
                            <a:schemeClr val="tx1"/>
                          </a:solidFill>
                          <a:effectLst/>
                          <a:latin typeface="Mongolian Baiti" panose="03000500000000000000" pitchFamily="66" charset="0"/>
                          <a:ea typeface="+mn-ea"/>
                          <a:cs typeface="Mongolian Baiti" panose="03000500000000000000" pitchFamily="66" charset="0"/>
                        </a:rPr>
                        <a:t>3.- Los Ayuntamientos, previa aprobación de la mayoría calificada de sus integrantes; y</a:t>
                      </a:r>
                      <a:endParaRPr lang="es-MX" sz="2000" b="0" kern="1200" dirty="0" smtClean="0">
                        <a:solidFill>
                          <a:schemeClr val="tx1"/>
                        </a:solidFill>
                        <a:effectLst/>
                        <a:latin typeface="Mongolian Baiti" panose="03000500000000000000" pitchFamily="66" charset="0"/>
                        <a:ea typeface="+mn-ea"/>
                        <a:cs typeface="Mongolian Baiti" panose="03000500000000000000" pitchFamily="66"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r>
                        <a:rPr lang="es-MX" sz="1900" kern="1200" dirty="0" smtClean="0">
                          <a:solidFill>
                            <a:schemeClr val="dk1"/>
                          </a:solidFill>
                          <a:effectLst/>
                          <a:latin typeface="Mongolian Baiti" panose="03000500000000000000" pitchFamily="66" charset="0"/>
                          <a:ea typeface="+mn-ea"/>
                          <a:cs typeface="Mongolian Baiti" panose="03000500000000000000" pitchFamily="66" charset="0"/>
                        </a:rPr>
                        <a:t>IV. No podrán ser objeto de consulta popular la restricción de los derechos humanos reconocidos por la Constitución Federal y la del Estado; los principios consagrados en el artículo 1° de la Constitución local; las reformas a la Constitución Política del Estado y a las leyes locales, que deriven de reformas o adiciones a la Constitución Política de los Estados Unidos Mexicanos; la materia electoral; y las leyes o disposiciones de carácter tributario o fiscal. El Tribunal Superior de Justicia del Estado resolverá, previo a la convocatoria que realicen el Congreso o los ayuntamientos, sobre la constitucionalidad de la materia de la consulta;</a:t>
                      </a:r>
                    </a:p>
                    <a:p>
                      <a:pPr algn="just"/>
                      <a:r>
                        <a:rPr lang="es-MX" sz="1900" kern="1200" dirty="0" smtClean="0">
                          <a:solidFill>
                            <a:schemeClr val="dk1"/>
                          </a:solidFill>
                          <a:effectLst/>
                          <a:latin typeface="Mongolian Baiti" panose="03000500000000000000" pitchFamily="66" charset="0"/>
                          <a:ea typeface="+mn-ea"/>
                          <a:cs typeface="Mongolian Baiti" panose="03000500000000000000" pitchFamily="66" charset="0"/>
                        </a:rPr>
                        <a:t> </a:t>
                      </a:r>
                    </a:p>
                    <a:p>
                      <a:pPr algn="just"/>
                      <a:r>
                        <a:rPr lang="es-MX" sz="1900" kern="1200" dirty="0" smtClean="0">
                          <a:solidFill>
                            <a:schemeClr val="dk1"/>
                          </a:solidFill>
                          <a:effectLst/>
                          <a:latin typeface="Mongolian Baiti" panose="03000500000000000000" pitchFamily="66" charset="0"/>
                          <a:ea typeface="+mn-ea"/>
                          <a:cs typeface="Mongolian Baiti" panose="03000500000000000000" pitchFamily="66" charset="0"/>
                        </a:rPr>
                        <a:t>V. El Instituto Electoral y de Participación Ciudadana tendrá a su cargo la verificación del requisito establecido en el inciso c) del párrafo primero de la fracción I del presente artículo, así como la organización, desarrollo, cómputo y declaración de resultados de la consulta;</a:t>
                      </a:r>
                      <a:endParaRPr lang="es-MX" sz="1900" kern="1200" dirty="0">
                        <a:solidFill>
                          <a:schemeClr val="dk1"/>
                        </a:solidFill>
                        <a:effectLst/>
                        <a:latin typeface="Mongolian Baiti" panose="03000500000000000000" pitchFamily="66" charset="0"/>
                        <a:ea typeface="+mn-ea"/>
                        <a:cs typeface="Mongolian Baiti" panose="03000500000000000000" pitchFamily="66"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424819930"/>
                  </a:ext>
                </a:extLst>
              </a:tr>
            </a:tbl>
          </a:graphicData>
        </a:graphic>
      </p:graphicFrame>
    </p:spTree>
    <p:extLst>
      <p:ext uri="{BB962C8B-B14F-4D97-AF65-F5344CB8AC3E}">
        <p14:creationId xmlns:p14="http://schemas.microsoft.com/office/powerpoint/2010/main" val="9121979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4126241630"/>
              </p:ext>
            </p:extLst>
          </p:nvPr>
        </p:nvGraphicFramePr>
        <p:xfrm>
          <a:off x="502715" y="214142"/>
          <a:ext cx="11421979" cy="5634612"/>
        </p:xfrm>
        <a:graphic>
          <a:graphicData uri="http://schemas.openxmlformats.org/drawingml/2006/table">
            <a:tbl>
              <a:tblPr firstRow="1" firstCol="1" bandRow="1"/>
              <a:tblGrid>
                <a:gridCol w="5403080">
                  <a:extLst>
                    <a:ext uri="{9D8B030D-6E8A-4147-A177-3AD203B41FA5}">
                      <a16:colId xmlns:a16="http://schemas.microsoft.com/office/drawing/2014/main" val="1799542512"/>
                    </a:ext>
                  </a:extLst>
                </a:gridCol>
                <a:gridCol w="6018899">
                  <a:extLst>
                    <a:ext uri="{9D8B030D-6E8A-4147-A177-3AD203B41FA5}">
                      <a16:colId xmlns:a16="http://schemas.microsoft.com/office/drawing/2014/main" val="683092237"/>
                    </a:ext>
                  </a:extLst>
                </a:gridCol>
              </a:tblGrid>
              <a:tr h="383821">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es-MX" sz="1900" dirty="0">
                          <a:effectLst/>
                          <a:latin typeface="Tahoma" panose="020B0604030504040204" pitchFamily="34" charset="0"/>
                          <a:ea typeface="Tahoma" panose="020B0604030504040204" pitchFamily="34" charset="0"/>
                          <a:cs typeface="Tahoma" panose="020B0604030504040204" pitchFamily="34" charset="0"/>
                        </a:rPr>
                        <a:t>CONSTITUCIÓN POLÍTICA DEL ESTADO LIBRE Y SOBERANO DE TABASCO</a:t>
                      </a:r>
                      <a:endParaRPr lang="es-MX" sz="1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8002C"/>
                    </a:solidFill>
                  </a:tcPr>
                </a:tc>
                <a:tc hMerge="1">
                  <a:txBody>
                    <a:bodyPr/>
                    <a:lstStyle/>
                    <a:p>
                      <a:endParaRPr lang="es-MX"/>
                    </a:p>
                  </a:txBody>
                  <a:tcPr/>
                </a:tc>
                <a:extLst>
                  <a:ext uri="{0D108BD9-81ED-4DB2-BD59-A6C34878D82A}">
                    <a16:rowId xmlns:a16="http://schemas.microsoft.com/office/drawing/2014/main" val="3162902101"/>
                  </a:ext>
                </a:extLst>
              </a:tr>
              <a:tr h="32827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es-MX"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2008</a:t>
                      </a: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s-MX"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2017</a:t>
                      </a: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348527646"/>
                  </a:ext>
                </a:extLst>
              </a:tr>
              <a:tr h="483616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just"/>
                      <a:r>
                        <a:rPr lang="es-MX" sz="1900" b="0" kern="1200" dirty="0" smtClean="0">
                          <a:solidFill>
                            <a:schemeClr val="tx1"/>
                          </a:solidFill>
                          <a:effectLst/>
                          <a:latin typeface="Mongolian Baiti" panose="03000500000000000000" pitchFamily="66" charset="0"/>
                          <a:ea typeface="+mn-ea"/>
                          <a:cs typeface="Mongolian Baiti" panose="03000500000000000000" pitchFamily="66" charset="0"/>
                        </a:rPr>
                        <a:t>4.- El diez por ciento de los ciudadanos que aparezcan en la Lista Nominal del Estado o del Municipio, en su caso.</a:t>
                      </a:r>
                    </a:p>
                    <a:p>
                      <a:pPr algn="just"/>
                      <a:r>
                        <a:rPr lang="es-MX" sz="1900" b="0" kern="1200" dirty="0" smtClean="0">
                          <a:solidFill>
                            <a:schemeClr val="tx1"/>
                          </a:solidFill>
                          <a:effectLst/>
                          <a:latin typeface="Mongolian Baiti" panose="03000500000000000000" pitchFamily="66" charset="0"/>
                          <a:ea typeface="+mn-ea"/>
                          <a:cs typeface="Mongolian Baiti" panose="03000500000000000000" pitchFamily="66" charset="0"/>
                        </a:rPr>
                        <a:t> </a:t>
                      </a:r>
                    </a:p>
                    <a:p>
                      <a:pPr algn="just"/>
                      <a:r>
                        <a:rPr lang="es-MX" sz="1900" b="0" kern="1200" dirty="0" smtClean="0">
                          <a:solidFill>
                            <a:schemeClr val="tx1"/>
                          </a:solidFill>
                          <a:effectLst/>
                          <a:latin typeface="Mongolian Baiti" panose="03000500000000000000" pitchFamily="66" charset="0"/>
                          <a:ea typeface="+mn-ea"/>
                          <a:cs typeface="Mongolian Baiti" panose="03000500000000000000" pitchFamily="66" charset="0"/>
                        </a:rPr>
                        <a:t>Realizado que sea el plebiscito establecido en esta Constitución, si participan en el mismo más del 30% de los ciudadanos que aparezcan en la Lista Nominal del Estado o del Municipio de que se trate, según el caso, y se obtiene el 60% o más de los votos emitidos, los resultados tendrán carácter vinculatorio.  Aprobado el acto o la decisión del Poder Ejecutivo o de los Ayuntamientos, estos serán válidos y continuarán; de no aprobarse, deberán interrumpirse, sea para no continuarlos y extinguirlos por el medio legal correspondiente o para revocarlos.</a:t>
                      </a:r>
                      <a:endParaRPr lang="es-MX" sz="1900" b="0" kern="1200" dirty="0">
                        <a:solidFill>
                          <a:schemeClr val="tx1"/>
                        </a:solidFill>
                        <a:effectLst/>
                        <a:latin typeface="Mongolian Baiti" panose="03000500000000000000" pitchFamily="66" charset="0"/>
                        <a:ea typeface="+mn-ea"/>
                        <a:cs typeface="Mongolian Baiti" panose="03000500000000000000" pitchFamily="66"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r>
                        <a:rPr lang="es-MX" sz="1900" b="1" kern="1200" dirty="0" smtClean="0">
                          <a:solidFill>
                            <a:schemeClr val="dk1"/>
                          </a:solidFill>
                          <a:effectLst/>
                          <a:latin typeface="Mongolian Baiti" panose="03000500000000000000" pitchFamily="66" charset="0"/>
                          <a:ea typeface="+mn-ea"/>
                          <a:cs typeface="Mongolian Baiti" panose="03000500000000000000" pitchFamily="66" charset="0"/>
                        </a:rPr>
                        <a:t>VI. La Consulta Popular se realizará el mismo día de la jornada electoral estatal. Cuando sea convocada por el Congreso a petición de sus integrantes o convocada por un ayuntamiento, se realizará a la mitad del período constitucional que corresponda, conforme a los requisitos y procedimiento que señale la ley secundaria;</a:t>
                      </a:r>
                    </a:p>
                    <a:p>
                      <a:pPr algn="just"/>
                      <a:r>
                        <a:rPr lang="es-MX" sz="1900" kern="1200" dirty="0" smtClean="0">
                          <a:solidFill>
                            <a:schemeClr val="dk1"/>
                          </a:solidFill>
                          <a:effectLst/>
                          <a:latin typeface="Mongolian Baiti" panose="03000500000000000000" pitchFamily="66" charset="0"/>
                          <a:ea typeface="+mn-ea"/>
                          <a:cs typeface="Mongolian Baiti" panose="03000500000000000000" pitchFamily="66" charset="0"/>
                        </a:rPr>
                        <a:t> </a:t>
                      </a:r>
                    </a:p>
                    <a:p>
                      <a:pPr algn="just"/>
                      <a:r>
                        <a:rPr lang="es-MX" sz="1900" kern="1200" dirty="0" smtClean="0">
                          <a:solidFill>
                            <a:schemeClr val="dk1"/>
                          </a:solidFill>
                          <a:effectLst/>
                          <a:latin typeface="Mongolian Baiti" panose="03000500000000000000" pitchFamily="66" charset="0"/>
                          <a:ea typeface="+mn-ea"/>
                          <a:cs typeface="Mongolian Baiti" panose="03000500000000000000" pitchFamily="66" charset="0"/>
                        </a:rPr>
                        <a:t>VII. Las resoluciones del Instituto Electoral y de Participación Ciudadana de Tabasco, podrán ser impugnadas en los términos de lo dispuesto en el Apartado D del artículo 9 de esta Constitución; y</a:t>
                      </a:r>
                    </a:p>
                    <a:p>
                      <a:pPr algn="just"/>
                      <a:r>
                        <a:rPr lang="es-MX" sz="1900" kern="1200" dirty="0" smtClean="0">
                          <a:solidFill>
                            <a:schemeClr val="dk1"/>
                          </a:solidFill>
                          <a:effectLst/>
                          <a:latin typeface="Mongolian Baiti" panose="03000500000000000000" pitchFamily="66" charset="0"/>
                          <a:ea typeface="+mn-ea"/>
                          <a:cs typeface="Mongolian Baiti" panose="03000500000000000000" pitchFamily="66" charset="0"/>
                        </a:rPr>
                        <a:t> </a:t>
                      </a:r>
                    </a:p>
                    <a:p>
                      <a:pPr algn="just"/>
                      <a:r>
                        <a:rPr lang="es-MX" sz="1900" b="1" kern="1200" dirty="0" smtClean="0">
                          <a:solidFill>
                            <a:srgbClr val="00B050"/>
                          </a:solidFill>
                          <a:effectLst/>
                          <a:latin typeface="Mongolian Baiti" panose="03000500000000000000" pitchFamily="66" charset="0"/>
                          <a:ea typeface="+mn-ea"/>
                          <a:cs typeface="Mongolian Baiti" panose="03000500000000000000" pitchFamily="66" charset="0"/>
                        </a:rPr>
                        <a:t>VIII. Las leyes establecerán lo conducente para hacer efectivo lo dispuesto en el presente artículo, regulando en forma específica el plebiscito y el referéndum, además de las otras modalidades de participación ciudadana que resulten pertinentes.</a:t>
                      </a:r>
                      <a:endParaRPr lang="es-MX" sz="1900" b="1" kern="1200" dirty="0">
                        <a:solidFill>
                          <a:srgbClr val="00B050"/>
                        </a:solidFill>
                        <a:effectLst/>
                        <a:latin typeface="Mongolian Baiti" panose="03000500000000000000" pitchFamily="66" charset="0"/>
                        <a:ea typeface="+mn-ea"/>
                        <a:cs typeface="Mongolian Baiti" panose="03000500000000000000" pitchFamily="66"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493277353"/>
                  </a:ext>
                </a:extLst>
              </a:tr>
            </a:tbl>
          </a:graphicData>
        </a:graphic>
      </p:graphicFrame>
    </p:spTree>
    <p:extLst>
      <p:ext uri="{BB962C8B-B14F-4D97-AF65-F5344CB8AC3E}">
        <p14:creationId xmlns:p14="http://schemas.microsoft.com/office/powerpoint/2010/main" val="41306789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898358" y="1092007"/>
            <a:ext cx="10860505" cy="3416320"/>
          </a:xfrm>
          <a:prstGeom prst="rect">
            <a:avLst/>
          </a:prstGeom>
        </p:spPr>
        <p:txBody>
          <a:bodyPr wrap="square">
            <a:spAutoFit/>
          </a:bodyPr>
          <a:lstStyle/>
          <a:p>
            <a:pPr algn="ctr"/>
            <a:r>
              <a:rPr lang="es-MX" sz="3600" b="1" dirty="0">
                <a:solidFill>
                  <a:srgbClr val="80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LEY DE PARTICIPACIÓN CIUDADANA </a:t>
            </a:r>
          </a:p>
          <a:p>
            <a:pPr algn="ctr"/>
            <a:r>
              <a:rPr lang="es-MX" sz="3600" b="1" dirty="0">
                <a:solidFill>
                  <a:srgbClr val="80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DEL ESTADO DE TABASCO</a:t>
            </a:r>
          </a:p>
          <a:p>
            <a:pPr algn="ctr"/>
            <a:r>
              <a:rPr lang="es-MX" sz="3600" b="1" dirty="0">
                <a:solidFill>
                  <a:srgbClr val="80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  </a:t>
            </a:r>
          </a:p>
          <a:p>
            <a:pPr algn="ctr"/>
            <a:r>
              <a:rPr lang="es-MX" sz="3600" b="1" dirty="0">
                <a:solidFill>
                  <a:srgbClr val="80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“CASOS PRESENTADOS ANTE EL </a:t>
            </a:r>
          </a:p>
          <a:p>
            <a:pPr algn="ctr"/>
            <a:r>
              <a:rPr lang="es-MX" sz="3600" b="1" dirty="0">
                <a:solidFill>
                  <a:srgbClr val="80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INSTITUTO ELECTORAL Y DE PARTICIPACIÓN CIUDADANA DE TABASCO”</a:t>
            </a:r>
          </a:p>
        </p:txBody>
      </p:sp>
    </p:spTree>
    <p:extLst>
      <p:ext uri="{BB962C8B-B14F-4D97-AF65-F5344CB8AC3E}">
        <p14:creationId xmlns:p14="http://schemas.microsoft.com/office/powerpoint/2010/main" val="1247552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513347" y="2329710"/>
            <a:ext cx="11165307" cy="2862322"/>
          </a:xfrm>
          <a:prstGeom prst="rect">
            <a:avLst/>
          </a:prstGeom>
        </p:spPr>
        <p:txBody>
          <a:bodyPr wrap="square">
            <a:spAutoFit/>
          </a:bodyPr>
          <a:lstStyle/>
          <a:p>
            <a:pPr algn="just"/>
            <a:r>
              <a:rPr lang="es-MX" dirty="0">
                <a:latin typeface="Mongolian Baiti" panose="03000500000000000000" pitchFamily="66" charset="0"/>
                <a:cs typeface="Mongolian Baiti" panose="03000500000000000000" pitchFamily="66" charset="0"/>
              </a:rPr>
              <a:t>Aspectos relevantes: </a:t>
            </a:r>
          </a:p>
          <a:p>
            <a:pPr algn="just"/>
            <a:endParaRPr lang="es-MX" dirty="0">
              <a:latin typeface="Mongolian Baiti" panose="03000500000000000000" pitchFamily="66" charset="0"/>
              <a:cs typeface="Mongolian Baiti" panose="03000500000000000000" pitchFamily="66" charset="0"/>
            </a:endParaRPr>
          </a:p>
          <a:p>
            <a:pPr algn="just"/>
            <a:r>
              <a:rPr lang="es-MX" dirty="0">
                <a:latin typeface="Mongolian Baiti" panose="03000500000000000000" pitchFamily="66" charset="0"/>
                <a:cs typeface="Mongolian Baiti" panose="03000500000000000000" pitchFamily="66" charset="0"/>
              </a:rPr>
              <a:t>CON FECHA 12 DE JUNIO DEL AÑO 2008, SE RECIBIÓ EN LA OFICIALÍA DE PARTES DEL INSTITUTO ELECTORAL Y DE PARTICIPACIÓN CIUDADANA DE TABASCO, OFICIO SIN NÚMERO SIGNADO POR LOS DIPUTADOS INTEGRANTES DE LA FRACCIÓN PARLAMENTARIA DEL UN PARTIDO POLÍTICO INTEGRANTE DE LA LIX LEGISLATURA AL H. CONGRESO DEL ESTADO DE TABASCO, MEDIANTE EL CUAL SOLICITARON QUE: “de conformidad con lo establecido en los artículos 8 bis de la Constitución Política del Estado Libre y Soberano de Tabasco, en relación con los numerales 1, 3, fracción IX, 6, párrafo segundo, 9, 11, fracciones III y V, 42 y demás relativos de la Ley de Participación Ciudadana del Estado de Tabasco, proceda a desarrollar y realizar en forma directa el instrumento de participación ciudadana respectiva”.</a:t>
            </a:r>
          </a:p>
        </p:txBody>
      </p:sp>
      <p:sp>
        <p:nvSpPr>
          <p:cNvPr id="3" name="Rectángulo 2"/>
          <p:cNvSpPr/>
          <p:nvPr/>
        </p:nvSpPr>
        <p:spPr>
          <a:xfrm>
            <a:off x="2668991" y="622196"/>
            <a:ext cx="6682407" cy="400110"/>
          </a:xfrm>
          <a:prstGeom prst="rect">
            <a:avLst/>
          </a:prstGeom>
        </p:spPr>
        <p:txBody>
          <a:bodyPr wrap="none">
            <a:spAutoFit/>
          </a:bodyPr>
          <a:lstStyle/>
          <a:p>
            <a:pPr algn="just"/>
            <a:r>
              <a:rPr lang="es-MX" sz="2000" dirty="0">
                <a:solidFill>
                  <a:srgbClr val="80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FRACCIÓN PARLAMENTARIA DEL PARTIDO POLÍTICO </a:t>
            </a:r>
          </a:p>
        </p:txBody>
      </p:sp>
      <p:pic>
        <p:nvPicPr>
          <p:cNvPr id="5" name="Imagen 4"/>
          <p:cNvPicPr>
            <a:picLocks noChangeAspect="1"/>
          </p:cNvPicPr>
          <p:nvPr/>
        </p:nvPicPr>
        <p:blipFill>
          <a:blip r:embed="rId4"/>
          <a:stretch>
            <a:fillRect/>
          </a:stretch>
        </p:blipFill>
        <p:spPr>
          <a:xfrm>
            <a:off x="4518838" y="1247060"/>
            <a:ext cx="2881423" cy="1357917"/>
          </a:xfrm>
          <a:prstGeom prst="rect">
            <a:avLst/>
          </a:prstGeom>
        </p:spPr>
      </p:pic>
    </p:spTree>
    <p:extLst>
      <p:ext uri="{BB962C8B-B14F-4D97-AF65-F5344CB8AC3E}">
        <p14:creationId xmlns:p14="http://schemas.microsoft.com/office/powerpoint/2010/main" val="42345183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305921" y="1254114"/>
            <a:ext cx="11325727" cy="1477328"/>
          </a:xfrm>
          <a:prstGeom prst="rect">
            <a:avLst/>
          </a:prstGeom>
        </p:spPr>
        <p:txBody>
          <a:bodyPr wrap="square">
            <a:spAutoFit/>
          </a:bodyPr>
          <a:lstStyle/>
          <a:p>
            <a:pPr algn="just"/>
            <a:r>
              <a:rPr lang="es-MX" dirty="0">
                <a:latin typeface="Mongolian Baiti" panose="03000500000000000000" pitchFamily="66" charset="0"/>
                <a:cs typeface="Mongolian Baiti" panose="03000500000000000000" pitchFamily="66" charset="0"/>
              </a:rPr>
              <a:t>1. Que si bien lo presentan ante el Instituto Electoral, no definía que tipo de instrumento de participación ciudadana que se quería implementar.</a:t>
            </a:r>
          </a:p>
          <a:p>
            <a:pPr algn="just"/>
            <a:r>
              <a:rPr lang="es-MX" dirty="0">
                <a:latin typeface="Mongolian Baiti" panose="03000500000000000000" pitchFamily="66" charset="0"/>
                <a:cs typeface="Mongolian Baiti" panose="03000500000000000000" pitchFamily="66" charset="0"/>
              </a:rPr>
              <a:t> </a:t>
            </a:r>
          </a:p>
          <a:p>
            <a:pPr algn="just"/>
            <a:r>
              <a:rPr lang="es-MX" dirty="0">
                <a:latin typeface="Mongolian Baiti" panose="03000500000000000000" pitchFamily="66" charset="0"/>
                <a:cs typeface="Mongolian Baiti" panose="03000500000000000000" pitchFamily="66" charset="0"/>
              </a:rPr>
              <a:t>2. No presentaron los requisitos establecidos en la Ley de Participación Ciudadana de Tabasco, para ninguno de los instrumentos de participación ciudadana establecidos en la citada Ley.</a:t>
            </a:r>
          </a:p>
        </p:txBody>
      </p:sp>
      <p:sp>
        <p:nvSpPr>
          <p:cNvPr id="3" name="Rectángulo 2"/>
          <p:cNvSpPr/>
          <p:nvPr/>
        </p:nvSpPr>
        <p:spPr>
          <a:xfrm>
            <a:off x="402383" y="537255"/>
            <a:ext cx="3361818" cy="400110"/>
          </a:xfrm>
          <a:prstGeom prst="rect">
            <a:avLst/>
          </a:prstGeom>
        </p:spPr>
        <p:txBody>
          <a:bodyPr wrap="none">
            <a:spAutoFit/>
          </a:bodyPr>
          <a:lstStyle/>
          <a:p>
            <a:r>
              <a:rPr lang="es-MX" sz="2000" dirty="0">
                <a:solidFill>
                  <a:srgbClr val="80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Que se percibió de la solicitud:</a:t>
            </a:r>
          </a:p>
        </p:txBody>
      </p:sp>
      <p:pic>
        <p:nvPicPr>
          <p:cNvPr id="5" name="Imagen 4"/>
          <p:cNvPicPr>
            <a:picLocks noChangeAspect="1"/>
          </p:cNvPicPr>
          <p:nvPr/>
        </p:nvPicPr>
        <p:blipFill>
          <a:blip r:embed="rId4"/>
          <a:stretch>
            <a:fillRect/>
          </a:stretch>
        </p:blipFill>
        <p:spPr>
          <a:xfrm>
            <a:off x="4465675" y="3248579"/>
            <a:ext cx="3264196" cy="1743075"/>
          </a:xfrm>
          <a:prstGeom prst="rect">
            <a:avLst/>
          </a:prstGeom>
        </p:spPr>
      </p:pic>
    </p:spTree>
    <p:extLst>
      <p:ext uri="{BB962C8B-B14F-4D97-AF65-F5344CB8AC3E}">
        <p14:creationId xmlns:p14="http://schemas.microsoft.com/office/powerpoint/2010/main" val="24290545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288243" y="324671"/>
            <a:ext cx="4280339" cy="523220"/>
          </a:xfrm>
          <a:prstGeom prst="rect">
            <a:avLst/>
          </a:prstGeom>
        </p:spPr>
        <p:txBody>
          <a:bodyPr wrap="none">
            <a:spAutoFit/>
          </a:bodyPr>
          <a:lstStyle/>
          <a:p>
            <a:r>
              <a:rPr lang="es-MX" sz="2800" dirty="0">
                <a:solidFill>
                  <a:srgbClr val="80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a:t>
            </a:r>
            <a:r>
              <a:rPr lang="es-MX" sz="2000" dirty="0">
                <a:solidFill>
                  <a:srgbClr val="80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Que acciones implementó el Instituto?</a:t>
            </a:r>
          </a:p>
        </p:txBody>
      </p:sp>
      <p:sp>
        <p:nvSpPr>
          <p:cNvPr id="3" name="Rectángulo 2"/>
          <p:cNvSpPr/>
          <p:nvPr/>
        </p:nvSpPr>
        <p:spPr>
          <a:xfrm>
            <a:off x="288245" y="1172563"/>
            <a:ext cx="11550831" cy="1384995"/>
          </a:xfrm>
          <a:prstGeom prst="rect">
            <a:avLst/>
          </a:prstGeom>
        </p:spPr>
        <p:txBody>
          <a:bodyPr wrap="square">
            <a:spAutoFit/>
          </a:bodyPr>
          <a:lstStyle/>
          <a:p>
            <a:pPr algn="just"/>
            <a:r>
              <a:rPr lang="es-MX" sz="2400" dirty="0">
                <a:latin typeface="Mongolian Baiti" panose="03000500000000000000" pitchFamily="66" charset="0"/>
                <a:cs typeface="Mongolian Baiti" panose="03000500000000000000" pitchFamily="66" charset="0"/>
              </a:rPr>
              <a:t>1</a:t>
            </a:r>
            <a:r>
              <a:rPr lang="es-MX" dirty="0">
                <a:latin typeface="Mongolian Baiti" panose="03000500000000000000" pitchFamily="66" charset="0"/>
                <a:cs typeface="Mongolian Baiti" panose="03000500000000000000" pitchFamily="66" charset="0"/>
              </a:rPr>
              <a:t>. En apego al principio de garantía de audiencia, emitió un acuerdo requiriendo al peticionante, lo establecido en los artículos 5, 14 fracción II y 16, en relación con el 47, de la Ley de Participación Ciudadana de Tabasco, mismos que para una mejor ilustración, describen a continuación.</a:t>
            </a:r>
          </a:p>
          <a:p>
            <a:pPr algn="just"/>
            <a:endParaRPr lang="es-MX" sz="2400" dirty="0">
              <a:latin typeface="Mongolian Baiti" panose="03000500000000000000" pitchFamily="66" charset="0"/>
              <a:cs typeface="Mongolian Baiti" panose="03000500000000000000" pitchFamily="66" charset="0"/>
            </a:endParaRPr>
          </a:p>
        </p:txBody>
      </p:sp>
      <p:pic>
        <p:nvPicPr>
          <p:cNvPr id="5" name="Imagen 4"/>
          <p:cNvPicPr>
            <a:picLocks noChangeAspect="1"/>
          </p:cNvPicPr>
          <p:nvPr/>
        </p:nvPicPr>
        <p:blipFill>
          <a:blip r:embed="rId4"/>
          <a:stretch>
            <a:fillRect/>
          </a:stretch>
        </p:blipFill>
        <p:spPr>
          <a:xfrm>
            <a:off x="3497179" y="2392325"/>
            <a:ext cx="5566612" cy="2869947"/>
          </a:xfrm>
          <a:prstGeom prst="rect">
            <a:avLst/>
          </a:prstGeom>
        </p:spPr>
      </p:pic>
    </p:spTree>
    <p:extLst>
      <p:ext uri="{BB962C8B-B14F-4D97-AF65-F5344CB8AC3E}">
        <p14:creationId xmlns:p14="http://schemas.microsoft.com/office/powerpoint/2010/main" val="30317538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561474" y="947042"/>
            <a:ext cx="11438021" cy="3693319"/>
          </a:xfrm>
          <a:prstGeom prst="rect">
            <a:avLst/>
          </a:prstGeom>
        </p:spPr>
        <p:txBody>
          <a:bodyPr wrap="square">
            <a:spAutoFit/>
          </a:bodyPr>
          <a:lstStyle/>
          <a:p>
            <a:pPr algn="just"/>
            <a:r>
              <a:rPr lang="es-MX" dirty="0">
                <a:solidFill>
                  <a:srgbClr val="80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ARTÍCULO 5.- Para efectos de lo previsto en el artículo 8 bis, fracciones I y II de la Constitución Local, se entenderá por actos o decisiones y leyes trascendentales que inciden en el orden público e interés social, las relativas a las siguientes materias:</a:t>
            </a:r>
          </a:p>
          <a:p>
            <a:pPr algn="just"/>
            <a:r>
              <a:rPr lang="es-MX" dirty="0">
                <a:latin typeface="Mongolian Baiti" panose="03000500000000000000" pitchFamily="66" charset="0"/>
                <a:cs typeface="Mongolian Baiti" panose="03000500000000000000" pitchFamily="66" charset="0"/>
              </a:rPr>
              <a:t> </a:t>
            </a:r>
          </a:p>
          <a:p>
            <a:pPr algn="just"/>
            <a:r>
              <a:rPr lang="es-MX" dirty="0">
                <a:latin typeface="Mongolian Baiti" panose="03000500000000000000" pitchFamily="66" charset="0"/>
                <a:cs typeface="Mongolian Baiti" panose="03000500000000000000" pitchFamily="66" charset="0"/>
              </a:rPr>
              <a:t>l. Medio ambiente, ecología y aguas;</a:t>
            </a:r>
          </a:p>
          <a:p>
            <a:pPr algn="just"/>
            <a:r>
              <a:rPr lang="es-MX" dirty="0">
                <a:latin typeface="Mongolian Baiti" panose="03000500000000000000" pitchFamily="66" charset="0"/>
                <a:cs typeface="Mongolian Baiti" panose="03000500000000000000" pitchFamily="66" charset="0"/>
              </a:rPr>
              <a:t>II. Salud, asistencia social y beneficencia privada;</a:t>
            </a:r>
          </a:p>
          <a:p>
            <a:pPr algn="just"/>
            <a:r>
              <a:rPr lang="es-MX" dirty="0">
                <a:latin typeface="Mongolian Baiti" panose="03000500000000000000" pitchFamily="66" charset="0"/>
                <a:cs typeface="Mongolian Baiti" panose="03000500000000000000" pitchFamily="66" charset="0"/>
              </a:rPr>
              <a:t>III. Derechos humanos, seguridad pública, protección civil, comunicaciones, tránsito y transportes;</a:t>
            </a:r>
          </a:p>
          <a:p>
            <a:pPr algn="just"/>
            <a:r>
              <a:rPr lang="es-MX" dirty="0">
                <a:latin typeface="Mongolian Baiti" panose="03000500000000000000" pitchFamily="66" charset="0"/>
                <a:cs typeface="Mongolian Baiti" panose="03000500000000000000" pitchFamily="66" charset="0"/>
              </a:rPr>
              <a:t>IV. Indígena;</a:t>
            </a:r>
          </a:p>
          <a:p>
            <a:pPr algn="just"/>
            <a:r>
              <a:rPr lang="es-MX" dirty="0">
                <a:latin typeface="Mongolian Baiti" panose="03000500000000000000" pitchFamily="66" charset="0"/>
                <a:cs typeface="Mongolian Baiti" panose="03000500000000000000" pitchFamily="66" charset="0"/>
              </a:rPr>
              <a:t>V. Economía;</a:t>
            </a:r>
          </a:p>
          <a:p>
            <a:pPr algn="just"/>
            <a:r>
              <a:rPr lang="es-MX" dirty="0">
                <a:latin typeface="Mongolian Baiti" panose="03000500000000000000" pitchFamily="66" charset="0"/>
                <a:cs typeface="Mongolian Baiti" panose="03000500000000000000" pitchFamily="66" charset="0"/>
              </a:rPr>
              <a:t>VI. Educación, cultura, turismo y deporte;</a:t>
            </a:r>
          </a:p>
          <a:p>
            <a:pPr algn="just"/>
            <a:r>
              <a:rPr lang="es-MX" dirty="0">
                <a:latin typeface="Mongolian Baiti" panose="03000500000000000000" pitchFamily="66" charset="0"/>
                <a:cs typeface="Mongolian Baiti" panose="03000500000000000000" pitchFamily="66" charset="0"/>
              </a:rPr>
              <a:t>VII. Electoral;</a:t>
            </a:r>
          </a:p>
          <a:p>
            <a:pPr algn="just"/>
            <a:r>
              <a:rPr lang="es-MX" dirty="0">
                <a:latin typeface="Mongolian Baiti" panose="03000500000000000000" pitchFamily="66" charset="0"/>
                <a:cs typeface="Mongolian Baiti" panose="03000500000000000000" pitchFamily="66" charset="0"/>
              </a:rPr>
              <a:t>VIII. Responsabilidad de los servidores públicos; IX. Civil; y </a:t>
            </a:r>
          </a:p>
          <a:p>
            <a:pPr algn="just"/>
            <a:r>
              <a:rPr lang="es-MX" dirty="0">
                <a:latin typeface="Mongolian Baiti" panose="03000500000000000000" pitchFamily="66" charset="0"/>
                <a:cs typeface="Mongolian Baiti" panose="03000500000000000000" pitchFamily="66" charset="0"/>
              </a:rPr>
              <a:t>X. Penal.</a:t>
            </a:r>
          </a:p>
        </p:txBody>
      </p:sp>
    </p:spTree>
    <p:extLst>
      <p:ext uri="{BB962C8B-B14F-4D97-AF65-F5344CB8AC3E}">
        <p14:creationId xmlns:p14="http://schemas.microsoft.com/office/powerpoint/2010/main" val="642195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654094" y="802432"/>
            <a:ext cx="11105148" cy="3785652"/>
          </a:xfrm>
          <a:prstGeom prst="rect">
            <a:avLst/>
          </a:prstGeom>
        </p:spPr>
        <p:txBody>
          <a:bodyPr wrap="square">
            <a:spAutoFit/>
          </a:bodyPr>
          <a:lstStyle/>
          <a:p>
            <a:pPr algn="ctr"/>
            <a:r>
              <a:rPr lang="es-MX" sz="2000" b="1" dirty="0">
                <a:latin typeface="Mongolian Baiti" panose="03000500000000000000" pitchFamily="66" charset="0"/>
                <a:cs typeface="Mongolian Baiti" panose="03000500000000000000" pitchFamily="66" charset="0"/>
              </a:rPr>
              <a:t>Dilemas de la participación ciudadana directa</a:t>
            </a:r>
          </a:p>
          <a:p>
            <a:pPr algn="just"/>
            <a:endParaRPr lang="es-MX" sz="2000" b="1"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endParaRPr>
          </a:p>
          <a:p>
            <a:pPr algn="just"/>
            <a:endParaRPr lang="es-MX" sz="2000" b="1"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endParaRPr>
          </a:p>
          <a:p>
            <a:pPr algn="just"/>
            <a:r>
              <a:rPr lang="es-MX" dirty="0">
                <a:latin typeface="Mongolian Baiti" panose="03000500000000000000" pitchFamily="66" charset="0"/>
                <a:cs typeface="Mongolian Baiti" panose="03000500000000000000" pitchFamily="66" charset="0"/>
              </a:rPr>
              <a:t>Los instrumentos de participación ciudadana como:</a:t>
            </a:r>
          </a:p>
          <a:p>
            <a:pPr algn="just"/>
            <a:endParaRPr lang="es-MX" dirty="0">
              <a:latin typeface="Mongolian Baiti" panose="03000500000000000000" pitchFamily="66" charset="0"/>
              <a:cs typeface="Mongolian Baiti" panose="03000500000000000000" pitchFamily="66" charset="0"/>
            </a:endParaRPr>
          </a:p>
          <a:p>
            <a:pPr marL="285744" indent="-285744" algn="just">
              <a:buFont typeface="Wingdings" panose="05000000000000000000" pitchFamily="2" charset="2"/>
              <a:buChar char="Ø"/>
            </a:pPr>
            <a:r>
              <a:rPr lang="es-MX" dirty="0">
                <a:solidFill>
                  <a:srgbClr val="7E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 el plebiscito</a:t>
            </a:r>
          </a:p>
          <a:p>
            <a:pPr marL="285744" indent="-285744" algn="just">
              <a:buFont typeface="Wingdings" panose="05000000000000000000" pitchFamily="2" charset="2"/>
              <a:buChar char="Ø"/>
            </a:pPr>
            <a:r>
              <a:rPr lang="es-MX" dirty="0">
                <a:solidFill>
                  <a:srgbClr val="7E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 el referéndum</a:t>
            </a:r>
          </a:p>
          <a:p>
            <a:pPr marL="285744" indent="-285744" algn="just">
              <a:buFont typeface="Wingdings" panose="05000000000000000000" pitchFamily="2" charset="2"/>
              <a:buChar char="Ø"/>
            </a:pPr>
            <a:r>
              <a:rPr lang="es-MX" dirty="0">
                <a:solidFill>
                  <a:srgbClr val="7E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la consulta ciudadana</a:t>
            </a:r>
          </a:p>
          <a:p>
            <a:pPr marL="285744" indent="-285744" algn="just">
              <a:buFont typeface="Wingdings" panose="05000000000000000000" pitchFamily="2" charset="2"/>
              <a:buChar char="Ø"/>
            </a:pPr>
            <a:r>
              <a:rPr lang="es-MX" dirty="0">
                <a:solidFill>
                  <a:srgbClr val="7E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la consulta popular y la iniciativa popular</a:t>
            </a:r>
          </a:p>
          <a:p>
            <a:pPr algn="just"/>
            <a:endParaRPr lang="es-MX" dirty="0">
              <a:latin typeface="Mongolian Baiti" panose="03000500000000000000" pitchFamily="66" charset="0"/>
              <a:cs typeface="Mongolian Baiti" panose="03000500000000000000" pitchFamily="66" charset="0"/>
            </a:endParaRPr>
          </a:p>
          <a:p>
            <a:pPr algn="just"/>
            <a:endParaRPr lang="es-MX" dirty="0">
              <a:latin typeface="Mongolian Baiti" panose="03000500000000000000" pitchFamily="66" charset="0"/>
              <a:cs typeface="Mongolian Baiti" panose="03000500000000000000" pitchFamily="66" charset="0"/>
            </a:endParaRPr>
          </a:p>
          <a:p>
            <a:pPr algn="just"/>
            <a:r>
              <a:rPr lang="es-MX" dirty="0">
                <a:latin typeface="Mongolian Baiti" panose="03000500000000000000" pitchFamily="66" charset="0"/>
                <a:cs typeface="Mongolian Baiti" panose="03000500000000000000" pitchFamily="66" charset="0"/>
              </a:rPr>
              <a:t>Constituyen mecanismos de democracia directa cada vez más difundidos y utilizados en las democracias representativas, tanto consolidadas como emergentes. </a:t>
            </a:r>
          </a:p>
        </p:txBody>
      </p:sp>
      <p:pic>
        <p:nvPicPr>
          <p:cNvPr id="6" name="Imagen 5"/>
          <p:cNvPicPr>
            <a:picLocks noChangeAspect="1"/>
          </p:cNvPicPr>
          <p:nvPr/>
        </p:nvPicPr>
        <p:blipFill rotWithShape="1">
          <a:blip r:embed="rId4"/>
          <a:srcRect t="11175"/>
          <a:stretch/>
        </p:blipFill>
        <p:spPr>
          <a:xfrm>
            <a:off x="7325959" y="1301675"/>
            <a:ext cx="4433283" cy="2549563"/>
          </a:xfrm>
          <a:prstGeom prst="rect">
            <a:avLst/>
          </a:prstGeom>
        </p:spPr>
      </p:pic>
    </p:spTree>
    <p:extLst>
      <p:ext uri="{BB962C8B-B14F-4D97-AF65-F5344CB8AC3E}">
        <p14:creationId xmlns:p14="http://schemas.microsoft.com/office/powerpoint/2010/main" val="4848383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465221" y="889845"/>
            <a:ext cx="11486147" cy="3139321"/>
          </a:xfrm>
          <a:prstGeom prst="rect">
            <a:avLst/>
          </a:prstGeom>
        </p:spPr>
        <p:txBody>
          <a:bodyPr wrap="square">
            <a:spAutoFit/>
          </a:bodyPr>
          <a:lstStyle/>
          <a:p>
            <a:r>
              <a:rPr lang="es-MX" dirty="0">
                <a:latin typeface="Mongolian Baiti" panose="03000500000000000000" pitchFamily="66" charset="0"/>
                <a:cs typeface="Mongolian Baiti" panose="03000500000000000000" pitchFamily="66" charset="0"/>
              </a:rPr>
              <a:t>ARTÍCULO 14.- El Plebiscito podrá ser promovido en el ámbito de su competencia por:</a:t>
            </a:r>
          </a:p>
          <a:p>
            <a:r>
              <a:rPr lang="es-MX" dirty="0">
                <a:latin typeface="Mongolian Baiti" panose="03000500000000000000" pitchFamily="66" charset="0"/>
                <a:cs typeface="Mongolian Baiti" panose="03000500000000000000" pitchFamily="66" charset="0"/>
              </a:rPr>
              <a:t> </a:t>
            </a:r>
          </a:p>
          <a:p>
            <a:r>
              <a:rPr lang="es-MX" dirty="0">
                <a:latin typeface="Mongolian Baiti" panose="03000500000000000000" pitchFamily="66" charset="0"/>
                <a:cs typeface="Mongolian Baiti" panose="03000500000000000000" pitchFamily="66" charset="0"/>
              </a:rPr>
              <a:t>I. …..;</a:t>
            </a:r>
          </a:p>
          <a:p>
            <a:r>
              <a:rPr lang="es-MX" dirty="0">
                <a:latin typeface="Mongolian Baiti" panose="03000500000000000000" pitchFamily="66" charset="0"/>
                <a:cs typeface="Mongolian Baiti" panose="03000500000000000000" pitchFamily="66" charset="0"/>
              </a:rPr>
              <a:t>II. El Congreso Local, previa aprobación de las dos terceras partes de los integrantes de la Legislatura;</a:t>
            </a:r>
          </a:p>
          <a:p>
            <a:r>
              <a:rPr lang="es-MX" dirty="0">
                <a:latin typeface="Mongolian Baiti" panose="03000500000000000000" pitchFamily="66" charset="0"/>
                <a:cs typeface="Mongolian Baiti" panose="03000500000000000000" pitchFamily="66" charset="0"/>
              </a:rPr>
              <a:t> </a:t>
            </a:r>
          </a:p>
          <a:p>
            <a:r>
              <a:rPr lang="es-MX" dirty="0">
                <a:latin typeface="Mongolian Baiti" panose="03000500000000000000" pitchFamily="66" charset="0"/>
                <a:cs typeface="Mongolian Baiti" panose="03000500000000000000" pitchFamily="66" charset="0"/>
              </a:rPr>
              <a:t>ARTÍCULO 16.- La promoción del Plebiscito se hará ante el Consejo Estatal, y deberá contener por lo menos:</a:t>
            </a:r>
          </a:p>
          <a:p>
            <a:r>
              <a:rPr lang="es-MX" dirty="0">
                <a:latin typeface="Mongolian Baiti" panose="03000500000000000000" pitchFamily="66" charset="0"/>
                <a:cs typeface="Mongolian Baiti" panose="03000500000000000000" pitchFamily="66" charset="0"/>
              </a:rPr>
              <a:t> </a:t>
            </a:r>
          </a:p>
          <a:p>
            <a:r>
              <a:rPr lang="es-MX" dirty="0">
                <a:latin typeface="Mongolian Baiti" panose="03000500000000000000" pitchFamily="66" charset="0"/>
                <a:cs typeface="Mongolian Baiti" panose="03000500000000000000" pitchFamily="66" charset="0"/>
              </a:rPr>
              <a:t>I.- Nombre y firma de la autoridad que lo promueve;</a:t>
            </a:r>
          </a:p>
          <a:p>
            <a:r>
              <a:rPr lang="es-MX" dirty="0">
                <a:latin typeface="Mongolian Baiti" panose="03000500000000000000" pitchFamily="66" charset="0"/>
                <a:cs typeface="Mongolian Baiti" panose="03000500000000000000" pitchFamily="66" charset="0"/>
              </a:rPr>
              <a:t>II. El acto o decisión de gobierno que se pretende someter a Plebiscito;</a:t>
            </a:r>
          </a:p>
          <a:p>
            <a:r>
              <a:rPr lang="es-MX" dirty="0">
                <a:latin typeface="Mongolian Baiti" panose="03000500000000000000" pitchFamily="66" charset="0"/>
                <a:cs typeface="Mongolian Baiti" panose="03000500000000000000" pitchFamily="66" charset="0"/>
              </a:rPr>
              <a:t>III. Los preceptos legales en los que se fundamente la solicitud;</a:t>
            </a:r>
          </a:p>
          <a:p>
            <a:r>
              <a:rPr lang="es-MX" dirty="0"/>
              <a:t> </a:t>
            </a:r>
          </a:p>
        </p:txBody>
      </p:sp>
      <p:pic>
        <p:nvPicPr>
          <p:cNvPr id="3" name="Imagen 2"/>
          <p:cNvPicPr>
            <a:picLocks noChangeAspect="1"/>
          </p:cNvPicPr>
          <p:nvPr/>
        </p:nvPicPr>
        <p:blipFill>
          <a:blip r:embed="rId4"/>
          <a:stretch>
            <a:fillRect/>
          </a:stretch>
        </p:blipFill>
        <p:spPr>
          <a:xfrm>
            <a:off x="7804297" y="2918759"/>
            <a:ext cx="2720163" cy="2380143"/>
          </a:xfrm>
          <a:prstGeom prst="rect">
            <a:avLst/>
          </a:prstGeom>
        </p:spPr>
      </p:pic>
    </p:spTree>
    <p:extLst>
      <p:ext uri="{BB962C8B-B14F-4D97-AF65-F5344CB8AC3E}">
        <p14:creationId xmlns:p14="http://schemas.microsoft.com/office/powerpoint/2010/main" val="36569209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401054" y="678611"/>
            <a:ext cx="11389895" cy="4524315"/>
          </a:xfrm>
          <a:prstGeom prst="rect">
            <a:avLst/>
          </a:prstGeom>
        </p:spPr>
        <p:txBody>
          <a:bodyPr wrap="square">
            <a:spAutoFit/>
          </a:bodyPr>
          <a:lstStyle/>
          <a:p>
            <a:pPr algn="just"/>
            <a:r>
              <a:rPr lang="es-MX" dirty="0">
                <a:latin typeface="Mongolian Baiti" panose="03000500000000000000" pitchFamily="66" charset="0"/>
                <a:cs typeface="Mongolian Baiti" panose="03000500000000000000" pitchFamily="66" charset="0"/>
              </a:rPr>
              <a:t>IV. La exposición de motivos y razones por las cuales el acto o decisión se considera trascendental para la vida pública del Estado o del Municipio, según sea el caso, y los argumentos por los cuales debe someterse a Plebiscito;</a:t>
            </a:r>
          </a:p>
          <a:p>
            <a:pPr algn="just"/>
            <a:r>
              <a:rPr lang="es-MX" dirty="0">
                <a:latin typeface="Mongolian Baiti" panose="03000500000000000000" pitchFamily="66" charset="0"/>
                <a:cs typeface="Mongolian Baiti" panose="03000500000000000000" pitchFamily="66" charset="0"/>
              </a:rPr>
              <a:t> </a:t>
            </a:r>
          </a:p>
          <a:p>
            <a:pPr algn="just"/>
            <a:r>
              <a:rPr lang="es-MX" dirty="0">
                <a:latin typeface="Mongolian Baiti" panose="03000500000000000000" pitchFamily="66" charset="0"/>
                <a:cs typeface="Mongolian Baiti" panose="03000500000000000000" pitchFamily="66" charset="0"/>
              </a:rPr>
              <a:t>V. Determinación del ámbito Estatal o Municipal en que se pretenda realizar el Plebiscito;</a:t>
            </a:r>
          </a:p>
          <a:p>
            <a:pPr algn="just"/>
            <a:endParaRPr lang="es-MX" dirty="0">
              <a:latin typeface="Mongolian Baiti" panose="03000500000000000000" pitchFamily="66" charset="0"/>
              <a:cs typeface="Mongolian Baiti" panose="03000500000000000000" pitchFamily="66" charset="0"/>
            </a:endParaRPr>
          </a:p>
          <a:p>
            <a:pPr algn="just"/>
            <a:r>
              <a:rPr lang="es-MX" dirty="0">
                <a:latin typeface="Mongolian Baiti" panose="03000500000000000000" pitchFamily="66" charset="0"/>
                <a:cs typeface="Mongolian Baiti" panose="03000500000000000000" pitchFamily="66" charset="0"/>
              </a:rPr>
              <a:t>VI. La propuesta de pregunta o preguntas a consultar; y</a:t>
            </a:r>
          </a:p>
          <a:p>
            <a:pPr algn="just"/>
            <a:r>
              <a:rPr lang="es-MX" dirty="0">
                <a:latin typeface="Mongolian Baiti" panose="03000500000000000000" pitchFamily="66" charset="0"/>
                <a:cs typeface="Mongolian Baiti" panose="03000500000000000000" pitchFamily="66" charset="0"/>
              </a:rPr>
              <a:t> </a:t>
            </a:r>
          </a:p>
          <a:p>
            <a:pPr algn="just"/>
            <a:r>
              <a:rPr lang="es-MX" dirty="0">
                <a:latin typeface="Mongolian Baiti" panose="03000500000000000000" pitchFamily="66" charset="0"/>
                <a:cs typeface="Mongolian Baiti" panose="03000500000000000000" pitchFamily="66" charset="0"/>
              </a:rPr>
              <a:t>VII. Cuando sea presentada por los ciudadanos, ………………..</a:t>
            </a:r>
          </a:p>
          <a:p>
            <a:pPr algn="just"/>
            <a:r>
              <a:rPr lang="es-MX" dirty="0">
                <a:latin typeface="Mongolian Baiti" panose="03000500000000000000" pitchFamily="66" charset="0"/>
                <a:cs typeface="Mongolian Baiti" panose="03000500000000000000" pitchFamily="66" charset="0"/>
              </a:rPr>
              <a:t> </a:t>
            </a:r>
          </a:p>
          <a:p>
            <a:pPr algn="just"/>
            <a:r>
              <a:rPr lang="es-MX" dirty="0">
                <a:latin typeface="Mongolian Baiti" panose="03000500000000000000" pitchFamily="66" charset="0"/>
                <a:cs typeface="Mongolian Baiti" panose="03000500000000000000" pitchFamily="66" charset="0"/>
              </a:rPr>
              <a:t>ARTÍCULO 47.- Una vez recibida la solicitud; en un plazo no mayor de cinco días hábiles siguientes, el Consejo Estatal determinará si se satisfacen o no los requisitos de plebiscito o referéndum haciéndolo del conocimiento del solicitante, dentro de los dos días hábiles siguientes.</a:t>
            </a:r>
          </a:p>
          <a:p>
            <a:pPr algn="just"/>
            <a:endParaRPr lang="es-MX" dirty="0">
              <a:latin typeface="Mongolian Baiti" panose="03000500000000000000" pitchFamily="66" charset="0"/>
              <a:cs typeface="Mongolian Baiti" panose="03000500000000000000" pitchFamily="66" charset="0"/>
            </a:endParaRPr>
          </a:p>
          <a:p>
            <a:pPr algn="just"/>
            <a:r>
              <a:rPr lang="es-MX" dirty="0">
                <a:latin typeface="Mongolian Baiti" panose="03000500000000000000" pitchFamily="66" charset="0"/>
                <a:cs typeface="Mongolian Baiti" panose="03000500000000000000" pitchFamily="66" charset="0"/>
              </a:rPr>
              <a:t>Si no se reunieran todos los requisitos, el Consejo Estatal podrá hacer observaciones al solicitante, para lo cual, éste tendrá un plazo no mayor de cinco días hábiles para cumplirlos, apercibiéndole de que de no complementar los requisitos, su promoción quedará sin efecto…</a:t>
            </a:r>
          </a:p>
        </p:txBody>
      </p:sp>
    </p:spTree>
    <p:extLst>
      <p:ext uri="{BB962C8B-B14F-4D97-AF65-F5344CB8AC3E}">
        <p14:creationId xmlns:p14="http://schemas.microsoft.com/office/powerpoint/2010/main" val="10904020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368970" y="790399"/>
            <a:ext cx="11454063" cy="2862322"/>
          </a:xfrm>
          <a:prstGeom prst="rect">
            <a:avLst/>
          </a:prstGeom>
        </p:spPr>
        <p:txBody>
          <a:bodyPr wrap="square">
            <a:spAutoFit/>
          </a:bodyPr>
          <a:lstStyle/>
          <a:p>
            <a:pPr algn="just"/>
            <a:r>
              <a:rPr lang="es-MX" sz="2000" dirty="0">
                <a:solidFill>
                  <a:srgbClr val="80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Aspectos relevantes:</a:t>
            </a:r>
          </a:p>
          <a:p>
            <a:pPr algn="just"/>
            <a:r>
              <a:rPr lang="es-MX" sz="2000" dirty="0">
                <a:latin typeface="Mongolian Baiti" panose="03000500000000000000" pitchFamily="66" charset="0"/>
                <a:cs typeface="Mongolian Baiti" panose="03000500000000000000" pitchFamily="66" charset="0"/>
              </a:rPr>
              <a:t> </a:t>
            </a:r>
          </a:p>
          <a:p>
            <a:pPr algn="just"/>
            <a:r>
              <a:rPr lang="es-MX" sz="2000" dirty="0">
                <a:latin typeface="Mongolian Baiti" panose="03000500000000000000" pitchFamily="66" charset="0"/>
                <a:cs typeface="Mongolian Baiti" panose="03000500000000000000" pitchFamily="66" charset="0"/>
              </a:rPr>
              <a:t>CON FECHA 24 DE JULIO DEL AÑO 2008, SE RECIBIÓ EN LA OFICIALÍA DE PARTES DEL INSTITUTO ELECTORAL Y DE PARTICIPACIÓN CIUDADANA DE TABASCO, OFICIO NÚMERO SH/725/2008 SIGNADO POR EL SECRETARIO DE UN MUNICIPIO DE LA ENTIDAD, DIRIGIDO AL PRESIDENTE DE LA JUNTA ESTATAL EJECUTIVA, MEDIANTE EL CUAL SOLICITABA QUE: “con fundamento en los artículos 8 y 26 de la Constitución Política del País; 77, 78 fracción II de la Ley Orgánica de los Municipios del Estado de Tabasco, …………… se emitiera convocatoria para la realización y validación de una consulta ciudadana …………….</a:t>
            </a:r>
          </a:p>
        </p:txBody>
      </p:sp>
      <p:pic>
        <p:nvPicPr>
          <p:cNvPr id="3" name="Imagen 2"/>
          <p:cNvPicPr>
            <a:picLocks noChangeAspect="1"/>
          </p:cNvPicPr>
          <p:nvPr/>
        </p:nvPicPr>
        <p:blipFill>
          <a:blip r:embed="rId4"/>
          <a:stretch>
            <a:fillRect/>
          </a:stretch>
        </p:blipFill>
        <p:spPr>
          <a:xfrm>
            <a:off x="5045261" y="3664685"/>
            <a:ext cx="2867025" cy="1590675"/>
          </a:xfrm>
          <a:prstGeom prst="rect">
            <a:avLst/>
          </a:prstGeom>
        </p:spPr>
      </p:pic>
    </p:spTree>
    <p:extLst>
      <p:ext uri="{BB962C8B-B14F-4D97-AF65-F5344CB8AC3E}">
        <p14:creationId xmlns:p14="http://schemas.microsoft.com/office/powerpoint/2010/main" val="14565044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531979" y="837338"/>
            <a:ext cx="3576620" cy="461665"/>
          </a:xfrm>
          <a:prstGeom prst="rect">
            <a:avLst/>
          </a:prstGeom>
        </p:spPr>
        <p:txBody>
          <a:bodyPr wrap="none">
            <a:spAutoFit/>
          </a:bodyPr>
          <a:lstStyle/>
          <a:p>
            <a:r>
              <a:rPr lang="es-MX" sz="2000" dirty="0">
                <a:solidFill>
                  <a:srgbClr val="80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Qué se desprende de la solicitud</a:t>
            </a:r>
            <a:r>
              <a:rPr lang="es-MX" sz="2400" dirty="0">
                <a:solidFill>
                  <a:srgbClr val="80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a:t>
            </a:r>
          </a:p>
        </p:txBody>
      </p:sp>
      <p:sp>
        <p:nvSpPr>
          <p:cNvPr id="3" name="Rectángulo 2"/>
          <p:cNvSpPr/>
          <p:nvPr/>
        </p:nvSpPr>
        <p:spPr>
          <a:xfrm>
            <a:off x="466516" y="1397677"/>
            <a:ext cx="11258968" cy="1477328"/>
          </a:xfrm>
          <a:prstGeom prst="rect">
            <a:avLst/>
          </a:prstGeom>
        </p:spPr>
        <p:txBody>
          <a:bodyPr wrap="square">
            <a:spAutoFit/>
          </a:bodyPr>
          <a:lstStyle/>
          <a:p>
            <a:pPr algn="just"/>
            <a:r>
              <a:rPr lang="es-MX" dirty="0">
                <a:latin typeface="Mongolian Baiti" panose="03000500000000000000" pitchFamily="66" charset="0"/>
                <a:cs typeface="Mongolian Baiti" panose="03000500000000000000" pitchFamily="66" charset="0"/>
              </a:rPr>
              <a:t>1.	Que si bien lo presentan ante el Instituto Electoral, no es explícito al hacer su propuesta definiendo en su caso qué tipo de instrumento de participación ciudadana se quiere realizar, es decir su solicitud es genérica.</a:t>
            </a:r>
          </a:p>
          <a:p>
            <a:pPr algn="just"/>
            <a:endParaRPr lang="es-MX" dirty="0">
              <a:latin typeface="Mongolian Baiti" panose="03000500000000000000" pitchFamily="66" charset="0"/>
              <a:cs typeface="Mongolian Baiti" panose="03000500000000000000" pitchFamily="66" charset="0"/>
            </a:endParaRPr>
          </a:p>
          <a:p>
            <a:pPr algn="just"/>
            <a:r>
              <a:rPr lang="es-MX" dirty="0">
                <a:latin typeface="Mongolian Baiti" panose="03000500000000000000" pitchFamily="66" charset="0"/>
                <a:cs typeface="Mongolian Baiti" panose="03000500000000000000" pitchFamily="66" charset="0"/>
              </a:rPr>
              <a:t>2.	No presentaron los requisitos establecidos en la Ley de Participación Ciudadana de Tabasco, para ninguno de los instrumentos de participación ciudadana establecidos en la citada Ley.</a:t>
            </a:r>
          </a:p>
        </p:txBody>
      </p:sp>
      <p:pic>
        <p:nvPicPr>
          <p:cNvPr id="5" name="Imagen 4"/>
          <p:cNvPicPr>
            <a:picLocks noChangeAspect="1"/>
          </p:cNvPicPr>
          <p:nvPr/>
        </p:nvPicPr>
        <p:blipFill>
          <a:blip r:embed="rId4"/>
          <a:stretch>
            <a:fillRect/>
          </a:stretch>
        </p:blipFill>
        <p:spPr>
          <a:xfrm>
            <a:off x="4359349" y="3091084"/>
            <a:ext cx="3253563" cy="2143125"/>
          </a:xfrm>
          <a:prstGeom prst="rect">
            <a:avLst/>
          </a:prstGeom>
        </p:spPr>
      </p:pic>
    </p:spTree>
    <p:extLst>
      <p:ext uri="{BB962C8B-B14F-4D97-AF65-F5344CB8AC3E}">
        <p14:creationId xmlns:p14="http://schemas.microsoft.com/office/powerpoint/2010/main" val="42686824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512834" y="549261"/>
            <a:ext cx="4235455" cy="400110"/>
          </a:xfrm>
          <a:prstGeom prst="rect">
            <a:avLst/>
          </a:prstGeom>
        </p:spPr>
        <p:txBody>
          <a:bodyPr wrap="none">
            <a:spAutoFit/>
          </a:bodyPr>
          <a:lstStyle/>
          <a:p>
            <a:r>
              <a:rPr lang="es-MX" sz="2000" dirty="0">
                <a:solidFill>
                  <a:srgbClr val="80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¿Que acciones implementó el Instituto?</a:t>
            </a:r>
          </a:p>
        </p:txBody>
      </p:sp>
      <p:sp>
        <p:nvSpPr>
          <p:cNvPr id="3" name="Rectángulo 2"/>
          <p:cNvSpPr/>
          <p:nvPr/>
        </p:nvSpPr>
        <p:spPr>
          <a:xfrm>
            <a:off x="392775" y="1342799"/>
            <a:ext cx="11406451" cy="1569660"/>
          </a:xfrm>
          <a:prstGeom prst="rect">
            <a:avLst/>
          </a:prstGeom>
        </p:spPr>
        <p:txBody>
          <a:bodyPr wrap="square">
            <a:spAutoFit/>
          </a:bodyPr>
          <a:lstStyle/>
          <a:p>
            <a:pPr algn="just"/>
            <a:r>
              <a:rPr lang="es-MX" sz="2400" dirty="0">
                <a:latin typeface="Mongolian Baiti" panose="03000500000000000000" pitchFamily="66" charset="0"/>
                <a:cs typeface="Mongolian Baiti" panose="03000500000000000000" pitchFamily="66" charset="0"/>
              </a:rPr>
              <a:t>1. En apego al principio de garantía de audiencia, emitió un acuerdo requiriendo al peticionante, lo establecido en los artículos 5, 14 fracción II y 16, en relación con el 47, de la Ley de Participación Ciudadana de Tabasco, mismos que para una mejor ilustración, describen a continuación.</a:t>
            </a:r>
          </a:p>
        </p:txBody>
      </p:sp>
      <p:pic>
        <p:nvPicPr>
          <p:cNvPr id="5" name="Imagen 4"/>
          <p:cNvPicPr>
            <a:picLocks noChangeAspect="1"/>
          </p:cNvPicPr>
          <p:nvPr/>
        </p:nvPicPr>
        <p:blipFill>
          <a:blip r:embed="rId4"/>
          <a:stretch>
            <a:fillRect/>
          </a:stretch>
        </p:blipFill>
        <p:spPr>
          <a:xfrm>
            <a:off x="2858614" y="2772612"/>
            <a:ext cx="6796281" cy="2561561"/>
          </a:xfrm>
          <a:prstGeom prst="rect">
            <a:avLst/>
          </a:prstGeom>
        </p:spPr>
      </p:pic>
    </p:spTree>
    <p:extLst>
      <p:ext uri="{BB962C8B-B14F-4D97-AF65-F5344CB8AC3E}">
        <p14:creationId xmlns:p14="http://schemas.microsoft.com/office/powerpoint/2010/main" val="20714327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505327" y="1249742"/>
            <a:ext cx="11181347" cy="2246769"/>
          </a:xfrm>
          <a:prstGeom prst="rect">
            <a:avLst/>
          </a:prstGeom>
        </p:spPr>
        <p:txBody>
          <a:bodyPr wrap="square">
            <a:spAutoFit/>
          </a:bodyPr>
          <a:lstStyle/>
          <a:p>
            <a:pPr algn="just"/>
            <a:r>
              <a:rPr lang="es-MX" sz="2000" dirty="0">
                <a:solidFill>
                  <a:srgbClr val="80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ARTÍCULO 47</a:t>
            </a:r>
            <a:r>
              <a:rPr lang="es-MX" sz="2000" dirty="0">
                <a:latin typeface="Mongolian Baiti" panose="03000500000000000000" pitchFamily="66" charset="0"/>
                <a:cs typeface="Mongolian Baiti" panose="03000500000000000000" pitchFamily="66" charset="0"/>
              </a:rPr>
              <a:t>.- Una vez recibida la solicitud; en un plazo no mayor de cinco días hábiles siguientes, el Consejo Estatal determinará si se satisfacen o no los requisitos de plebiscito o referéndum haciéndolo del conocimiento del solicitante, dentro de los dos días hábiles siguientes.</a:t>
            </a:r>
          </a:p>
          <a:p>
            <a:pPr algn="just"/>
            <a:r>
              <a:rPr lang="es-MX" sz="2000" dirty="0">
                <a:latin typeface="Mongolian Baiti" panose="03000500000000000000" pitchFamily="66" charset="0"/>
                <a:cs typeface="Mongolian Baiti" panose="03000500000000000000" pitchFamily="66" charset="0"/>
              </a:rPr>
              <a:t> </a:t>
            </a:r>
          </a:p>
          <a:p>
            <a:pPr algn="just"/>
            <a:r>
              <a:rPr lang="es-MX" sz="2000" dirty="0">
                <a:latin typeface="Mongolian Baiti" panose="03000500000000000000" pitchFamily="66" charset="0"/>
                <a:cs typeface="Mongolian Baiti" panose="03000500000000000000" pitchFamily="66" charset="0"/>
              </a:rPr>
              <a:t>Si no se reunieran todos los requisitos, el Consejo Estatal podrá hacer observaciones al solicitante, para lo cual, éste tendrá un plazo no mayor de cinco días hábiles para cumplirlos, apercibiéndole de que de no complementar los requisitos, su promoción quedará sin efecto.</a:t>
            </a:r>
          </a:p>
        </p:txBody>
      </p:sp>
    </p:spTree>
    <p:extLst>
      <p:ext uri="{BB962C8B-B14F-4D97-AF65-F5344CB8AC3E}">
        <p14:creationId xmlns:p14="http://schemas.microsoft.com/office/powerpoint/2010/main" val="21253647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822251" y="1285183"/>
            <a:ext cx="10547499" cy="707886"/>
          </a:xfrm>
          <a:prstGeom prst="rect">
            <a:avLst/>
          </a:prstGeom>
        </p:spPr>
        <p:txBody>
          <a:bodyPr wrap="square">
            <a:spAutoFit/>
          </a:bodyPr>
          <a:lstStyle/>
          <a:p>
            <a:pPr algn="ctr"/>
            <a:r>
              <a:rPr lang="es-MX" sz="2000" dirty="0">
                <a:solidFill>
                  <a:srgbClr val="80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En ambos casos las peticiones quedaron sin efecto por haberse cumplido el término sin que se complementaran los requisitos exigidos por la Ley.</a:t>
            </a:r>
          </a:p>
        </p:txBody>
      </p:sp>
      <p:pic>
        <p:nvPicPr>
          <p:cNvPr id="3" name="Imagen 2"/>
          <p:cNvPicPr>
            <a:picLocks noChangeAspect="1"/>
          </p:cNvPicPr>
          <p:nvPr/>
        </p:nvPicPr>
        <p:blipFill>
          <a:blip r:embed="rId4"/>
          <a:stretch>
            <a:fillRect/>
          </a:stretch>
        </p:blipFill>
        <p:spPr>
          <a:xfrm>
            <a:off x="3693767" y="2777953"/>
            <a:ext cx="4355080" cy="2315043"/>
          </a:xfrm>
          <a:prstGeom prst="rect">
            <a:avLst/>
          </a:prstGeom>
        </p:spPr>
      </p:pic>
    </p:spTree>
    <p:extLst>
      <p:ext uri="{BB962C8B-B14F-4D97-AF65-F5344CB8AC3E}">
        <p14:creationId xmlns:p14="http://schemas.microsoft.com/office/powerpoint/2010/main" val="24626829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866274" y="667435"/>
            <a:ext cx="10475495" cy="707886"/>
          </a:xfrm>
          <a:prstGeom prst="rect">
            <a:avLst/>
          </a:prstGeom>
        </p:spPr>
        <p:txBody>
          <a:bodyPr wrap="square">
            <a:spAutoFit/>
          </a:bodyPr>
          <a:lstStyle/>
          <a:p>
            <a:pPr algn="ctr"/>
            <a:r>
              <a:rPr lang="es-MX" sz="2000" dirty="0">
                <a:solidFill>
                  <a:srgbClr val="80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ABROGACIÓN DE LA LEY DE PARTICIPACIÓN CIUDADANA </a:t>
            </a:r>
          </a:p>
          <a:p>
            <a:pPr algn="ctr"/>
            <a:r>
              <a:rPr lang="es-MX" sz="2000" dirty="0">
                <a:solidFill>
                  <a:srgbClr val="80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DEL ESTADO DE TABASCO</a:t>
            </a:r>
          </a:p>
        </p:txBody>
      </p:sp>
      <p:sp>
        <p:nvSpPr>
          <p:cNvPr id="3" name="Rectángulo 2"/>
          <p:cNvSpPr/>
          <p:nvPr/>
        </p:nvSpPr>
        <p:spPr>
          <a:xfrm>
            <a:off x="465221" y="1415208"/>
            <a:ext cx="11277600" cy="1754326"/>
          </a:xfrm>
          <a:prstGeom prst="rect">
            <a:avLst/>
          </a:prstGeom>
        </p:spPr>
        <p:txBody>
          <a:bodyPr wrap="square">
            <a:spAutoFit/>
          </a:bodyPr>
          <a:lstStyle/>
          <a:p>
            <a:pPr algn="just"/>
            <a:r>
              <a:rPr lang="es-MX" dirty="0">
                <a:latin typeface="Mongolian Baiti" panose="03000500000000000000" pitchFamily="66" charset="0"/>
                <a:cs typeface="Mongolian Baiti" panose="03000500000000000000" pitchFamily="66" charset="0"/>
              </a:rPr>
              <a:t>Con fecha 9 de agosto de 2012, se publicó en el Diario Oficial de la Federación el DECRETO por el que se reformaron y adicionaron diversas disposiciones de la Constitución Política de los Estados Unidos Mexicanos, en materia política, destacando lo relativo a las consultas populares.</a:t>
            </a:r>
          </a:p>
          <a:p>
            <a:pPr algn="just"/>
            <a:endParaRPr lang="es-MX" dirty="0">
              <a:latin typeface="Mongolian Baiti" panose="03000500000000000000" pitchFamily="66" charset="0"/>
              <a:cs typeface="Mongolian Baiti" panose="03000500000000000000" pitchFamily="66" charset="0"/>
            </a:endParaRPr>
          </a:p>
          <a:p>
            <a:pPr algn="just"/>
            <a:r>
              <a:rPr lang="es-MX" dirty="0">
                <a:latin typeface="Mongolian Baiti" panose="03000500000000000000" pitchFamily="66" charset="0"/>
                <a:cs typeface="Mongolian Baiti" panose="03000500000000000000" pitchFamily="66" charset="0"/>
              </a:rPr>
              <a:t>Entre los artículos que sufrieron adiciones, en lo que interesa, tenemos que se adicionó la fracción VIII al artículo 35 de la Constitución Política de los Estados Unidos Mexicanos.</a:t>
            </a:r>
          </a:p>
        </p:txBody>
      </p:sp>
      <p:pic>
        <p:nvPicPr>
          <p:cNvPr id="5" name="Imagen 4"/>
          <p:cNvPicPr>
            <a:picLocks noChangeAspect="1"/>
          </p:cNvPicPr>
          <p:nvPr/>
        </p:nvPicPr>
        <p:blipFill>
          <a:blip r:embed="rId4"/>
          <a:stretch>
            <a:fillRect/>
          </a:stretch>
        </p:blipFill>
        <p:spPr>
          <a:xfrm>
            <a:off x="2947557" y="3214956"/>
            <a:ext cx="6709792" cy="2158939"/>
          </a:xfrm>
          <a:prstGeom prst="rect">
            <a:avLst/>
          </a:prstGeom>
        </p:spPr>
      </p:pic>
    </p:spTree>
    <p:extLst>
      <p:ext uri="{BB962C8B-B14F-4D97-AF65-F5344CB8AC3E}">
        <p14:creationId xmlns:p14="http://schemas.microsoft.com/office/powerpoint/2010/main" val="31260526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668769" y="362637"/>
            <a:ext cx="10854465" cy="646331"/>
          </a:xfrm>
          <a:prstGeom prst="rect">
            <a:avLst/>
          </a:prstGeom>
        </p:spPr>
        <p:txBody>
          <a:bodyPr wrap="square">
            <a:spAutoFit/>
          </a:bodyPr>
          <a:lstStyle/>
          <a:p>
            <a:pPr algn="ctr"/>
            <a:r>
              <a:rPr lang="es-MX" b="1" dirty="0">
                <a:solidFill>
                  <a:srgbClr val="800000"/>
                </a:solidFill>
                <a:latin typeface="Mongolian Baiti" panose="03000500000000000000" pitchFamily="66" charset="0"/>
                <a:cs typeface="Mongolian Baiti" panose="03000500000000000000" pitchFamily="66" charset="0"/>
              </a:rPr>
              <a:t>ABROGACIÓN DE LA LEY DE PARTICIPACIÓN CIUDADANA </a:t>
            </a:r>
          </a:p>
          <a:p>
            <a:pPr algn="ctr"/>
            <a:r>
              <a:rPr lang="es-MX" b="1" dirty="0">
                <a:solidFill>
                  <a:srgbClr val="800000"/>
                </a:solidFill>
                <a:latin typeface="Mongolian Baiti" panose="03000500000000000000" pitchFamily="66" charset="0"/>
                <a:cs typeface="Mongolian Baiti" panose="03000500000000000000" pitchFamily="66" charset="0"/>
              </a:rPr>
              <a:t>DEL ESTADO DE TABASCO</a:t>
            </a:r>
          </a:p>
        </p:txBody>
      </p:sp>
      <p:sp>
        <p:nvSpPr>
          <p:cNvPr id="3" name="Rectángulo 2"/>
          <p:cNvSpPr/>
          <p:nvPr/>
        </p:nvSpPr>
        <p:spPr>
          <a:xfrm>
            <a:off x="383688" y="1371602"/>
            <a:ext cx="11424621" cy="1200329"/>
          </a:xfrm>
          <a:prstGeom prst="rect">
            <a:avLst/>
          </a:prstGeom>
        </p:spPr>
        <p:txBody>
          <a:bodyPr wrap="square">
            <a:spAutoFit/>
          </a:bodyPr>
          <a:lstStyle/>
          <a:p>
            <a:pPr algn="just"/>
            <a:r>
              <a:rPr lang="es-MX" dirty="0">
                <a:latin typeface="Mongolian Baiti" panose="03000500000000000000" pitchFamily="66" charset="0"/>
                <a:cs typeface="Mongolian Baiti" panose="03000500000000000000" pitchFamily="66" charset="0"/>
              </a:rPr>
              <a:t>Con fecha 13 de septiembre de 2013 fue publicado en el Periódico Oficial del Estado de Tabasco, extraordinario No. 84 el decreto 032, por el que, entre otros, se reformó el artículo 8 bis de la Constitución Política del Estado Libre y Soberano de Tabasco.</a:t>
            </a:r>
          </a:p>
          <a:p>
            <a:pPr algn="just"/>
            <a:r>
              <a:rPr lang="es-MX" dirty="0">
                <a:latin typeface="Mongolian Baiti" panose="03000500000000000000" pitchFamily="66" charset="0"/>
                <a:cs typeface="Mongolian Baiti" panose="03000500000000000000" pitchFamily="66" charset="0"/>
              </a:rPr>
              <a:t> </a:t>
            </a:r>
          </a:p>
        </p:txBody>
      </p:sp>
      <p:pic>
        <p:nvPicPr>
          <p:cNvPr id="5" name="Imagen 4"/>
          <p:cNvPicPr>
            <a:picLocks noChangeAspect="1"/>
          </p:cNvPicPr>
          <p:nvPr/>
        </p:nvPicPr>
        <p:blipFill>
          <a:blip r:embed="rId4"/>
          <a:stretch>
            <a:fillRect/>
          </a:stretch>
        </p:blipFill>
        <p:spPr>
          <a:xfrm>
            <a:off x="3367802" y="2071249"/>
            <a:ext cx="5456393" cy="3145809"/>
          </a:xfrm>
          <a:prstGeom prst="rect">
            <a:avLst/>
          </a:prstGeom>
        </p:spPr>
      </p:pic>
    </p:spTree>
    <p:extLst>
      <p:ext uri="{BB962C8B-B14F-4D97-AF65-F5344CB8AC3E}">
        <p14:creationId xmlns:p14="http://schemas.microsoft.com/office/powerpoint/2010/main" val="15270299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516367" y="874456"/>
            <a:ext cx="11456895" cy="2031325"/>
          </a:xfrm>
          <a:prstGeom prst="rect">
            <a:avLst/>
          </a:prstGeom>
        </p:spPr>
        <p:txBody>
          <a:bodyPr wrap="square">
            <a:spAutoFit/>
          </a:bodyPr>
          <a:lstStyle/>
          <a:p>
            <a:pPr algn="just"/>
            <a:r>
              <a:rPr lang="es-MX" dirty="0">
                <a:latin typeface="Mongolian Baiti" panose="03000500000000000000" pitchFamily="66" charset="0"/>
                <a:cs typeface="Mongolian Baiti" panose="03000500000000000000" pitchFamily="66" charset="0"/>
              </a:rPr>
              <a:t>El citado decreto en sus consideraciones estableció, en lo que respecta al tema de participación ciudadana, que se da un nuevo impulso a herramientas ya conocidas por todos y reconocidas en nuestra Constitución local, tales como las figuras de iniciativa ciudadana y de consulta popular, con el añadido de que se establecerán elementos y requisitos prácticos mediante los cuales su realización será asequible para quien quiera utilizarlos ……………….. </a:t>
            </a:r>
          </a:p>
          <a:p>
            <a:pPr algn="just"/>
            <a:r>
              <a:rPr lang="es-MX" dirty="0">
                <a:latin typeface="Mongolian Baiti" panose="03000500000000000000" pitchFamily="66" charset="0"/>
                <a:cs typeface="Mongolian Baiti" panose="03000500000000000000" pitchFamily="66" charset="0"/>
              </a:rPr>
              <a:t> </a:t>
            </a:r>
          </a:p>
          <a:p>
            <a:pPr algn="just"/>
            <a:r>
              <a:rPr lang="es-MX" dirty="0">
                <a:latin typeface="Mongolian Baiti" panose="03000500000000000000" pitchFamily="66" charset="0"/>
                <a:cs typeface="Mongolian Baiti" panose="03000500000000000000" pitchFamily="66" charset="0"/>
              </a:rPr>
              <a:t>De igual forma se modifica el artículo 9 Constitucional a efecto de establecer sede jurisdiccional para los conflictos que se susciten en los procesos de consulta popular.</a:t>
            </a:r>
          </a:p>
        </p:txBody>
      </p:sp>
      <p:pic>
        <p:nvPicPr>
          <p:cNvPr id="3" name="Imagen 2"/>
          <p:cNvPicPr>
            <a:picLocks noChangeAspect="1"/>
          </p:cNvPicPr>
          <p:nvPr/>
        </p:nvPicPr>
        <p:blipFill>
          <a:blip r:embed="rId4"/>
          <a:stretch>
            <a:fillRect/>
          </a:stretch>
        </p:blipFill>
        <p:spPr>
          <a:xfrm>
            <a:off x="4476307" y="3317912"/>
            <a:ext cx="3700131" cy="1838325"/>
          </a:xfrm>
          <a:prstGeom prst="rect">
            <a:avLst/>
          </a:prstGeom>
        </p:spPr>
      </p:pic>
    </p:spTree>
    <p:extLst>
      <p:ext uri="{BB962C8B-B14F-4D97-AF65-F5344CB8AC3E}">
        <p14:creationId xmlns:p14="http://schemas.microsoft.com/office/powerpoint/2010/main" val="2070171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2811551" y="741603"/>
            <a:ext cx="5952270" cy="400110"/>
          </a:xfrm>
          <a:prstGeom prst="rect">
            <a:avLst/>
          </a:prstGeom>
        </p:spPr>
        <p:txBody>
          <a:bodyPr wrap="none">
            <a:spAutoFit/>
          </a:bodyPr>
          <a:lstStyle/>
          <a:p>
            <a:r>
              <a:rPr lang="es-MX" sz="2000" b="1" dirty="0">
                <a:latin typeface="Mongolian Baiti" panose="03000500000000000000" pitchFamily="66" charset="0"/>
                <a:cs typeface="Mongolian Baiti" panose="03000500000000000000" pitchFamily="66" charset="0"/>
              </a:rPr>
              <a:t>La propia Ley definía estas figuras de la siguiente forma:</a:t>
            </a:r>
          </a:p>
        </p:txBody>
      </p:sp>
      <p:sp>
        <p:nvSpPr>
          <p:cNvPr id="3" name="Rectángulo 2"/>
          <p:cNvSpPr/>
          <p:nvPr/>
        </p:nvSpPr>
        <p:spPr>
          <a:xfrm>
            <a:off x="515415" y="2271950"/>
            <a:ext cx="4174740" cy="1754326"/>
          </a:xfrm>
          <a:prstGeom prst="rect">
            <a:avLst/>
          </a:prstGeom>
        </p:spPr>
        <p:txBody>
          <a:bodyPr wrap="square">
            <a:spAutoFit/>
          </a:bodyPr>
          <a:lstStyle/>
          <a:p>
            <a:pPr algn="just"/>
            <a:r>
              <a:rPr lang="es-MX" dirty="0">
                <a:latin typeface="Mongolian Baiti" panose="03000500000000000000" pitchFamily="66" charset="0"/>
                <a:cs typeface="Mongolian Baiti" panose="03000500000000000000" pitchFamily="66" charset="0"/>
              </a:rPr>
              <a:t>Proceso por el que se consulta a los ciudadanos la aprobación o rechazo de un acto o decisión del Poder Ejecutivo o de los Ayuntamientos, trascendental para la vida pública del Estado o de los Municipios, según corresponda.</a:t>
            </a:r>
          </a:p>
        </p:txBody>
      </p:sp>
      <p:sp>
        <p:nvSpPr>
          <p:cNvPr id="7" name="Rectángulo 6"/>
          <p:cNvSpPr/>
          <p:nvPr/>
        </p:nvSpPr>
        <p:spPr>
          <a:xfrm>
            <a:off x="7892683" y="1141711"/>
            <a:ext cx="3756084" cy="3693319"/>
          </a:xfrm>
          <a:prstGeom prst="rect">
            <a:avLst/>
          </a:prstGeom>
        </p:spPr>
        <p:txBody>
          <a:bodyPr wrap="square">
            <a:spAutoFit/>
          </a:bodyPr>
          <a:lstStyle/>
          <a:p>
            <a:pPr algn="just"/>
            <a:r>
              <a:rPr lang="es-MX" dirty="0">
                <a:latin typeface="Mongolian Baiti" panose="03000500000000000000" pitchFamily="66" charset="0"/>
                <a:cs typeface="Mongolian Baiti" panose="03000500000000000000" pitchFamily="66" charset="0"/>
              </a:rPr>
              <a:t>Proceso mediante el cual los ciudadanos tabasqueños, manifiestan su aprobación o rechazo a las reformas, adiciones o derogaciones a disposiciones de la Constitución Política del Estado, a las leyes que expida el Congreso local; a los acuerdos o reglamentos de carácter general y abstracto que emita el titular del Poder Ejecutivo; a los acuerdos, los reglamentos, bandos, de carácter general y abstracto que emitan los Ayuntamientos.</a:t>
            </a:r>
          </a:p>
        </p:txBody>
      </p:sp>
      <p:pic>
        <p:nvPicPr>
          <p:cNvPr id="8" name="Imagen 7"/>
          <p:cNvPicPr>
            <a:picLocks noChangeAspect="1"/>
          </p:cNvPicPr>
          <p:nvPr/>
        </p:nvPicPr>
        <p:blipFill>
          <a:blip r:embed="rId4"/>
          <a:stretch>
            <a:fillRect/>
          </a:stretch>
        </p:blipFill>
        <p:spPr>
          <a:xfrm>
            <a:off x="518206" y="1130238"/>
            <a:ext cx="4171951" cy="1095375"/>
          </a:xfrm>
          <a:prstGeom prst="rect">
            <a:avLst/>
          </a:prstGeom>
        </p:spPr>
      </p:pic>
      <p:pic>
        <p:nvPicPr>
          <p:cNvPr id="9" name="Imagen 8"/>
          <p:cNvPicPr>
            <a:picLocks noChangeAspect="1"/>
          </p:cNvPicPr>
          <p:nvPr/>
        </p:nvPicPr>
        <p:blipFill rotWithShape="1">
          <a:blip r:embed="rId5"/>
          <a:srcRect b="5238"/>
          <a:stretch/>
        </p:blipFill>
        <p:spPr>
          <a:xfrm>
            <a:off x="5860715" y="1141713"/>
            <a:ext cx="1885951" cy="3898959"/>
          </a:xfrm>
          <a:prstGeom prst="rect">
            <a:avLst/>
          </a:prstGeom>
        </p:spPr>
      </p:pic>
    </p:spTree>
    <p:extLst>
      <p:ext uri="{BB962C8B-B14F-4D97-AF65-F5344CB8AC3E}">
        <p14:creationId xmlns:p14="http://schemas.microsoft.com/office/powerpoint/2010/main" val="9523322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355001" y="1166844"/>
            <a:ext cx="11478411" cy="2646878"/>
          </a:xfrm>
          <a:prstGeom prst="rect">
            <a:avLst/>
          </a:prstGeom>
        </p:spPr>
        <p:txBody>
          <a:bodyPr wrap="square">
            <a:spAutoFit/>
          </a:bodyPr>
          <a:lstStyle/>
          <a:p>
            <a:pPr algn="just"/>
            <a:r>
              <a:rPr lang="es-MX" sz="2000" dirty="0">
                <a:solidFill>
                  <a:srgbClr val="800000"/>
                </a:solidFill>
                <a:latin typeface="Mongolian Baiti" panose="03000500000000000000" pitchFamily="66" charset="0"/>
                <a:cs typeface="Mongolian Baiti" panose="03000500000000000000" pitchFamily="66" charset="0"/>
              </a:rPr>
              <a:t>El Decreto de referencia en su artículo transitorio QUINTO estableció lo siguiente:</a:t>
            </a:r>
          </a:p>
          <a:p>
            <a:pPr algn="just"/>
            <a:endParaRPr lang="es-MX" sz="2000" dirty="0">
              <a:latin typeface="Mongolian Baiti" panose="03000500000000000000" pitchFamily="66" charset="0"/>
              <a:cs typeface="Mongolian Baiti" panose="03000500000000000000" pitchFamily="66" charset="0"/>
            </a:endParaRPr>
          </a:p>
          <a:p>
            <a:pPr algn="just"/>
            <a:r>
              <a:rPr lang="es-MX" dirty="0">
                <a:latin typeface="Mongolian Baiti" panose="03000500000000000000" pitchFamily="66" charset="0"/>
                <a:cs typeface="Mongolian Baiti" panose="03000500000000000000" pitchFamily="66" charset="0"/>
              </a:rPr>
              <a:t>QUINTO.- Se abroga la Ley de Participación Ciudadana del Estado de Tabasco. El Congreso deberá expedir la nueva Ley de Participación Ciudadana del Estado de Tabasco. A más tardar en un plazo de seis meses contados a partir de la fecha de publicación del presente Decreto.</a:t>
            </a:r>
          </a:p>
          <a:p>
            <a:pPr algn="just"/>
            <a:endParaRPr lang="es-MX" dirty="0">
              <a:latin typeface="Mongolian Baiti" panose="03000500000000000000" pitchFamily="66" charset="0"/>
              <a:cs typeface="Mongolian Baiti" panose="03000500000000000000" pitchFamily="66" charset="0"/>
            </a:endParaRPr>
          </a:p>
          <a:p>
            <a:pPr algn="just"/>
            <a:r>
              <a:rPr lang="es-MX" dirty="0">
                <a:latin typeface="Mongolian Baiti" panose="03000500000000000000" pitchFamily="66" charset="0"/>
                <a:cs typeface="Mongolian Baiti" panose="03000500000000000000" pitchFamily="66" charset="0"/>
              </a:rPr>
              <a:t>De igual modo, a más tardar en un plazo de seis meses contados a partir de la fecha de publicación del presente Decreto, el Congreso del Estado deberá realizar las adecuaciones pertinentes en la Ley Electoral del Estado y en la Ley del Sistema de Medios de Impugnación en Materia Electoral, así como en los demás ordenamientos a que haya lugar.</a:t>
            </a:r>
          </a:p>
        </p:txBody>
      </p:sp>
    </p:spTree>
    <p:extLst>
      <p:ext uri="{BB962C8B-B14F-4D97-AF65-F5344CB8AC3E}">
        <p14:creationId xmlns:p14="http://schemas.microsoft.com/office/powerpoint/2010/main" val="13932738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871369" y="1438400"/>
            <a:ext cx="10703859" cy="1754326"/>
          </a:xfrm>
          <a:prstGeom prst="rect">
            <a:avLst/>
          </a:prstGeom>
        </p:spPr>
        <p:txBody>
          <a:bodyPr wrap="square">
            <a:spAutoFit/>
          </a:bodyPr>
          <a:lstStyle/>
          <a:p>
            <a:pPr algn="ctr"/>
            <a:r>
              <a:rPr lang="es-MX" sz="3600" b="1" dirty="0">
                <a:solidFill>
                  <a:srgbClr val="800000"/>
                </a:solidFill>
                <a:latin typeface="Mongolian Baiti" panose="03000500000000000000" pitchFamily="66" charset="0"/>
                <a:cs typeface="Mongolian Baiti" panose="03000500000000000000" pitchFamily="66" charset="0"/>
              </a:rPr>
              <a:t>ARTÍCULOS DE LA LEY ELECTORAL Y DE PARTIDOS POLÍTICOS DEL ESTADO DE TABASCO, QUE REFIEREN A LA CONSULTA POPULAR</a:t>
            </a:r>
          </a:p>
        </p:txBody>
      </p:sp>
      <p:pic>
        <p:nvPicPr>
          <p:cNvPr id="3" name="Imagen 2"/>
          <p:cNvPicPr>
            <a:picLocks noChangeAspect="1"/>
          </p:cNvPicPr>
          <p:nvPr/>
        </p:nvPicPr>
        <p:blipFill>
          <a:blip r:embed="rId4"/>
          <a:stretch>
            <a:fillRect/>
          </a:stretch>
        </p:blipFill>
        <p:spPr>
          <a:xfrm>
            <a:off x="4870747" y="3429000"/>
            <a:ext cx="2705100" cy="1685925"/>
          </a:xfrm>
          <a:prstGeom prst="rect">
            <a:avLst/>
          </a:prstGeom>
        </p:spPr>
      </p:pic>
    </p:spTree>
    <p:extLst>
      <p:ext uri="{BB962C8B-B14F-4D97-AF65-F5344CB8AC3E}">
        <p14:creationId xmlns:p14="http://schemas.microsoft.com/office/powerpoint/2010/main" val="28291468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281493" y="264015"/>
            <a:ext cx="11629017" cy="5078313"/>
          </a:xfrm>
          <a:prstGeom prst="rect">
            <a:avLst/>
          </a:prstGeom>
        </p:spPr>
        <p:txBody>
          <a:bodyPr wrap="square">
            <a:spAutoFit/>
          </a:bodyPr>
          <a:lstStyle/>
          <a:p>
            <a:pPr algn="just"/>
            <a:r>
              <a:rPr lang="es-MX" dirty="0">
                <a:latin typeface="Mongolian Baiti" panose="03000500000000000000" pitchFamily="66" charset="0"/>
                <a:cs typeface="Mongolian Baiti" panose="03000500000000000000" pitchFamily="66" charset="0"/>
              </a:rPr>
              <a:t>ARTÍCULO 5.</a:t>
            </a:r>
          </a:p>
          <a:p>
            <a:pPr algn="just"/>
            <a:r>
              <a:rPr lang="es-MX" dirty="0">
                <a:latin typeface="Mongolian Baiti" panose="03000500000000000000" pitchFamily="66" charset="0"/>
                <a:cs typeface="Mongolian Baiti" panose="03000500000000000000" pitchFamily="66" charset="0"/>
              </a:rPr>
              <a:t>………..</a:t>
            </a:r>
          </a:p>
          <a:p>
            <a:pPr algn="just"/>
            <a:r>
              <a:rPr lang="es-MX" dirty="0">
                <a:latin typeface="Mongolian Baiti" panose="03000500000000000000" pitchFamily="66" charset="0"/>
                <a:cs typeface="Mongolian Baiti" panose="03000500000000000000" pitchFamily="66" charset="0"/>
              </a:rPr>
              <a:t>5. Es derecho y obligación de los ciudadanos participar y votar en los procesos de consulta popular y demás mecanismos de participación ciudadana, conforme lo establezcan las leyes respectivas.</a:t>
            </a:r>
          </a:p>
          <a:p>
            <a:pPr algn="just"/>
            <a:r>
              <a:rPr lang="es-MX" dirty="0">
                <a:latin typeface="Mongolian Baiti" panose="03000500000000000000" pitchFamily="66" charset="0"/>
                <a:cs typeface="Mongolian Baiti" panose="03000500000000000000" pitchFamily="66" charset="0"/>
              </a:rPr>
              <a:t> </a:t>
            </a:r>
          </a:p>
          <a:p>
            <a:pPr algn="just"/>
            <a:r>
              <a:rPr lang="es-MX" dirty="0">
                <a:latin typeface="Mongolian Baiti" panose="03000500000000000000" pitchFamily="66" charset="0"/>
                <a:cs typeface="Mongolian Baiti" panose="03000500000000000000" pitchFamily="66" charset="0"/>
              </a:rPr>
              <a:t>ARTÍCULO 27.</a:t>
            </a:r>
          </a:p>
          <a:p>
            <a:pPr algn="just"/>
            <a:r>
              <a:rPr lang="es-MX" dirty="0">
                <a:latin typeface="Mongolian Baiti" panose="03000500000000000000" pitchFamily="66" charset="0"/>
                <a:cs typeface="Mongolian Baiti" panose="03000500000000000000" pitchFamily="66" charset="0"/>
              </a:rPr>
              <a:t>……</a:t>
            </a:r>
          </a:p>
          <a:p>
            <a:pPr algn="just"/>
            <a:r>
              <a:rPr lang="es-MX" dirty="0">
                <a:latin typeface="Mongolian Baiti" panose="03000500000000000000" pitchFamily="66" charset="0"/>
                <a:cs typeface="Mongolian Baiti" panose="03000500000000000000" pitchFamily="66" charset="0"/>
              </a:rPr>
              <a:t>2. Previa aprobación de las dos terceras partes de su Consejo Estatal, el Instituto Estatal podrá convenir con el Instituto Nacional Electoral, que éste asuma la organización de procesos electorales locales y consultas populares. La solicitud deberá formularse con cuando menos doce meses de anticipación al inicio del proceso electoral de que se trate. En ningún caso dicho convenio implicará la desaparición de las autoridades electorales locales.</a:t>
            </a:r>
          </a:p>
          <a:p>
            <a:pPr algn="just"/>
            <a:r>
              <a:rPr lang="es-MX" dirty="0">
                <a:latin typeface="Mongolian Baiti" panose="03000500000000000000" pitchFamily="66" charset="0"/>
                <a:cs typeface="Mongolian Baiti" panose="03000500000000000000" pitchFamily="66" charset="0"/>
              </a:rPr>
              <a:t> </a:t>
            </a:r>
          </a:p>
          <a:p>
            <a:pPr algn="just"/>
            <a:r>
              <a:rPr lang="es-MX" dirty="0">
                <a:latin typeface="Mongolian Baiti" panose="03000500000000000000" pitchFamily="66" charset="0"/>
                <a:cs typeface="Mongolian Baiti" panose="03000500000000000000" pitchFamily="66" charset="0"/>
              </a:rPr>
              <a:t>ARTÍCULO 101.</a:t>
            </a:r>
          </a:p>
          <a:p>
            <a:pPr algn="just"/>
            <a:endParaRPr lang="es-MX" dirty="0">
              <a:latin typeface="Mongolian Baiti" panose="03000500000000000000" pitchFamily="66" charset="0"/>
              <a:cs typeface="Mongolian Baiti" panose="03000500000000000000" pitchFamily="66" charset="0"/>
            </a:endParaRPr>
          </a:p>
          <a:p>
            <a:pPr algn="just"/>
            <a:r>
              <a:rPr lang="es-MX" dirty="0">
                <a:latin typeface="Mongolian Baiti" panose="03000500000000000000" pitchFamily="66" charset="0"/>
                <a:cs typeface="Mongolian Baiti" panose="03000500000000000000" pitchFamily="66" charset="0"/>
              </a:rPr>
              <a:t>1. Las finalidades del Instituto Estatal son:</a:t>
            </a:r>
          </a:p>
          <a:p>
            <a:pPr algn="just"/>
            <a:r>
              <a:rPr lang="es-MX" dirty="0">
                <a:latin typeface="Mongolian Baiti" panose="03000500000000000000" pitchFamily="66" charset="0"/>
                <a:cs typeface="Mongolian Baiti" panose="03000500000000000000" pitchFamily="66" charset="0"/>
              </a:rPr>
              <a:t> ……</a:t>
            </a:r>
          </a:p>
          <a:p>
            <a:pPr algn="just"/>
            <a:r>
              <a:rPr lang="es-MX" dirty="0">
                <a:latin typeface="Mongolian Baiti" panose="03000500000000000000" pitchFamily="66" charset="0"/>
                <a:cs typeface="Mongolian Baiti" panose="03000500000000000000" pitchFamily="66" charset="0"/>
              </a:rPr>
              <a:t>VII. Organizar o coadyuvar a la realización de los ejercicios de consultas populares y demás formas de participación ciudadana, de conformidad con lo que dispongan las leyes.</a:t>
            </a:r>
          </a:p>
        </p:txBody>
      </p:sp>
    </p:spTree>
    <p:extLst>
      <p:ext uri="{BB962C8B-B14F-4D97-AF65-F5344CB8AC3E}">
        <p14:creationId xmlns:p14="http://schemas.microsoft.com/office/powerpoint/2010/main" val="34788035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585058" y="608712"/>
            <a:ext cx="2734531" cy="400110"/>
          </a:xfrm>
          <a:prstGeom prst="rect">
            <a:avLst/>
          </a:prstGeom>
        </p:spPr>
        <p:txBody>
          <a:bodyPr wrap="none">
            <a:spAutoFit/>
          </a:bodyPr>
          <a:lstStyle/>
          <a:p>
            <a:r>
              <a:rPr lang="es-MX" sz="2000" dirty="0">
                <a:solidFill>
                  <a:srgbClr val="80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CONSULTA POPULAR</a:t>
            </a:r>
          </a:p>
        </p:txBody>
      </p:sp>
      <p:sp>
        <p:nvSpPr>
          <p:cNvPr id="3" name="Rectángulo 2"/>
          <p:cNvSpPr/>
          <p:nvPr/>
        </p:nvSpPr>
        <p:spPr>
          <a:xfrm>
            <a:off x="585058" y="952053"/>
            <a:ext cx="5578387" cy="369332"/>
          </a:xfrm>
          <a:prstGeom prst="rect">
            <a:avLst/>
          </a:prstGeom>
        </p:spPr>
        <p:txBody>
          <a:bodyPr wrap="none">
            <a:spAutoFit/>
          </a:bodyPr>
          <a:lstStyle/>
          <a:p>
            <a:r>
              <a:rPr lang="es-MX" dirty="0">
                <a:solidFill>
                  <a:srgbClr val="800000"/>
                </a:solidFill>
              </a:rPr>
              <a:t>Ley Electoral y de Partidos Políticos del Estado de Tabasco</a:t>
            </a:r>
          </a:p>
        </p:txBody>
      </p:sp>
      <p:sp>
        <p:nvSpPr>
          <p:cNvPr id="5" name="Rectángulo 4"/>
          <p:cNvSpPr/>
          <p:nvPr/>
        </p:nvSpPr>
        <p:spPr>
          <a:xfrm>
            <a:off x="585058" y="1321386"/>
            <a:ext cx="11269871" cy="3970318"/>
          </a:xfrm>
          <a:prstGeom prst="rect">
            <a:avLst/>
          </a:prstGeom>
        </p:spPr>
        <p:txBody>
          <a:bodyPr wrap="square">
            <a:spAutoFit/>
          </a:bodyPr>
          <a:lstStyle/>
          <a:p>
            <a:pPr algn="just"/>
            <a:r>
              <a:rPr lang="es-MX" dirty="0">
                <a:latin typeface="Mongolian Baiti" panose="03000500000000000000" pitchFamily="66" charset="0"/>
                <a:cs typeface="Mongolian Baiti" panose="03000500000000000000" pitchFamily="66" charset="0"/>
              </a:rPr>
              <a:t>ARTÍCULO 156.</a:t>
            </a:r>
          </a:p>
          <a:p>
            <a:pPr algn="just"/>
            <a:r>
              <a:rPr lang="es-MX" dirty="0">
                <a:latin typeface="Mongolian Baiti" panose="03000500000000000000" pitchFamily="66" charset="0"/>
                <a:cs typeface="Mongolian Baiti" panose="03000500000000000000" pitchFamily="66" charset="0"/>
              </a:rPr>
              <a:t>1. Conforme a lo establecido por la Ley General, el Instituto Nacional Electoral prestará por conducto de la dirección ejecutiva competente y de sus vocalías en las juntas locales y distritales ejecutivas, los servicios inherentes al Registro Federal de Electores.</a:t>
            </a:r>
          </a:p>
          <a:p>
            <a:pPr algn="just"/>
            <a:r>
              <a:rPr lang="es-MX" dirty="0">
                <a:latin typeface="Mongolian Baiti" panose="03000500000000000000" pitchFamily="66" charset="0"/>
                <a:cs typeface="Mongolian Baiti" panose="03000500000000000000" pitchFamily="66" charset="0"/>
              </a:rPr>
              <a:t> </a:t>
            </a:r>
          </a:p>
          <a:p>
            <a:pPr algn="just"/>
            <a:r>
              <a:rPr lang="es-MX" dirty="0">
                <a:latin typeface="Mongolian Baiti" panose="03000500000000000000" pitchFamily="66" charset="0"/>
                <a:cs typeface="Mongolian Baiti" panose="03000500000000000000" pitchFamily="66" charset="0"/>
              </a:rPr>
              <a:t>2. Los servicios que el Instituto Estatal requiera en materia de Registro Federal de Electores, podrán tener los siguientes objetivos:</a:t>
            </a:r>
          </a:p>
          <a:p>
            <a:pPr algn="just"/>
            <a:r>
              <a:rPr lang="es-MX" dirty="0">
                <a:latin typeface="Mongolian Baiti" panose="03000500000000000000" pitchFamily="66" charset="0"/>
                <a:cs typeface="Mongolian Baiti" panose="03000500000000000000" pitchFamily="66" charset="0"/>
              </a:rPr>
              <a:t>…</a:t>
            </a:r>
          </a:p>
          <a:p>
            <a:pPr algn="just"/>
            <a:r>
              <a:rPr lang="es-MX" dirty="0">
                <a:latin typeface="Mongolian Baiti" panose="03000500000000000000" pitchFamily="66" charset="0"/>
                <a:cs typeface="Mongolian Baiti" panose="03000500000000000000" pitchFamily="66" charset="0"/>
              </a:rPr>
              <a:t>III. La organización y realización de consultas populares y otros mecanismos de participación ciudadana establecidos en las leyes aplicables.</a:t>
            </a:r>
          </a:p>
          <a:p>
            <a:pPr algn="just"/>
            <a:r>
              <a:rPr lang="es-MX" dirty="0">
                <a:latin typeface="Mongolian Baiti" panose="03000500000000000000" pitchFamily="66" charset="0"/>
                <a:cs typeface="Mongolian Baiti" panose="03000500000000000000" pitchFamily="66" charset="0"/>
              </a:rPr>
              <a:t> </a:t>
            </a:r>
          </a:p>
          <a:p>
            <a:pPr algn="just"/>
            <a:r>
              <a:rPr lang="es-MX" dirty="0">
                <a:latin typeface="Mongolian Baiti" panose="03000500000000000000" pitchFamily="66" charset="0"/>
                <a:cs typeface="Mongolian Baiti" panose="03000500000000000000" pitchFamily="66" charset="0"/>
              </a:rPr>
              <a:t> ARTÍCULO 174. </a:t>
            </a:r>
          </a:p>
          <a:p>
            <a:pPr algn="just"/>
            <a:r>
              <a:rPr lang="es-MX" dirty="0">
                <a:latin typeface="Mongolian Baiti" panose="03000500000000000000" pitchFamily="66" charset="0"/>
                <a:cs typeface="Mongolian Baiti" panose="03000500000000000000" pitchFamily="66" charset="0"/>
              </a:rPr>
              <a:t> 1. El Instituto Estatal determinará la viabilidad y conveniencia en la realización de conteos rápidos para las elecciones o procesos de consulta popular que organice</a:t>
            </a:r>
          </a:p>
        </p:txBody>
      </p:sp>
    </p:spTree>
    <p:extLst>
      <p:ext uri="{BB962C8B-B14F-4D97-AF65-F5344CB8AC3E}">
        <p14:creationId xmlns:p14="http://schemas.microsoft.com/office/powerpoint/2010/main" val="9223122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391529" y="421839"/>
            <a:ext cx="2472665" cy="369332"/>
          </a:xfrm>
          <a:prstGeom prst="rect">
            <a:avLst/>
          </a:prstGeom>
        </p:spPr>
        <p:txBody>
          <a:bodyPr wrap="none">
            <a:spAutoFit/>
          </a:bodyPr>
          <a:lstStyle/>
          <a:p>
            <a:r>
              <a:rPr lang="es-MX" dirty="0">
                <a:solidFill>
                  <a:srgbClr val="800000"/>
                </a:solidFill>
                <a:latin typeface="Mongolian Baiti" panose="03000500000000000000" pitchFamily="66" charset="0"/>
                <a:cs typeface="Mongolian Baiti" panose="03000500000000000000" pitchFamily="66" charset="0"/>
              </a:rPr>
              <a:t>CONSULTA POPULAR</a:t>
            </a:r>
          </a:p>
        </p:txBody>
      </p:sp>
      <p:sp>
        <p:nvSpPr>
          <p:cNvPr id="3" name="Rectángulo 2"/>
          <p:cNvSpPr/>
          <p:nvPr/>
        </p:nvSpPr>
        <p:spPr>
          <a:xfrm>
            <a:off x="391529" y="791171"/>
            <a:ext cx="5688417" cy="369332"/>
          </a:xfrm>
          <a:prstGeom prst="rect">
            <a:avLst/>
          </a:prstGeom>
        </p:spPr>
        <p:txBody>
          <a:bodyPr wrap="none">
            <a:spAutoFit/>
          </a:bodyPr>
          <a:lstStyle/>
          <a:p>
            <a:r>
              <a:rPr lang="es-MX" dirty="0">
                <a:solidFill>
                  <a:srgbClr val="800000"/>
                </a:solidFill>
                <a:latin typeface="Mongolian Baiti" panose="03000500000000000000" pitchFamily="66" charset="0"/>
                <a:cs typeface="Mongolian Baiti" panose="03000500000000000000" pitchFamily="66" charset="0"/>
              </a:rPr>
              <a:t>Ley Electoral y de Partidos Políticos del Estado de Tabasco</a:t>
            </a:r>
          </a:p>
        </p:txBody>
      </p:sp>
      <p:sp>
        <p:nvSpPr>
          <p:cNvPr id="5" name="Rectángulo 4"/>
          <p:cNvSpPr/>
          <p:nvPr/>
        </p:nvSpPr>
        <p:spPr>
          <a:xfrm>
            <a:off x="376518" y="1582342"/>
            <a:ext cx="11607501" cy="2862322"/>
          </a:xfrm>
          <a:prstGeom prst="rect">
            <a:avLst/>
          </a:prstGeom>
        </p:spPr>
        <p:txBody>
          <a:bodyPr wrap="square">
            <a:spAutoFit/>
          </a:bodyPr>
          <a:lstStyle/>
          <a:p>
            <a:r>
              <a:rPr lang="es-MX" dirty="0">
                <a:latin typeface="Mongolian Baiti" panose="03000500000000000000" pitchFamily="66" charset="0"/>
                <a:cs typeface="Mongolian Baiti" panose="03000500000000000000" pitchFamily="66" charset="0"/>
              </a:rPr>
              <a:t>ARTÍCULO 239.</a:t>
            </a:r>
          </a:p>
          <a:p>
            <a:r>
              <a:rPr lang="es-MX" dirty="0">
                <a:latin typeface="Mongolian Baiti" panose="03000500000000000000" pitchFamily="66" charset="0"/>
                <a:cs typeface="Mongolian Baiti" panose="03000500000000000000" pitchFamily="66" charset="0"/>
              </a:rPr>
              <a:t>1. Conforme a lo establecido por la Ley General para el funcionamiento de casilla única en elecciones concurrentes, se llevará a cabo el escrutinio y cómputo de las elecciones federales en el orden señalado en el artículo 289, párrafo 2 de dicha Ley.</a:t>
            </a:r>
          </a:p>
          <a:p>
            <a:r>
              <a:rPr lang="es-MX" dirty="0">
                <a:latin typeface="Mongolian Baiti" panose="03000500000000000000" pitchFamily="66" charset="0"/>
                <a:cs typeface="Mongolian Baiti" panose="03000500000000000000" pitchFamily="66" charset="0"/>
              </a:rPr>
              <a:t> </a:t>
            </a:r>
          </a:p>
          <a:p>
            <a:r>
              <a:rPr lang="es-MX" dirty="0">
                <a:latin typeface="Mongolian Baiti" panose="03000500000000000000" pitchFamily="66" charset="0"/>
                <a:cs typeface="Mongolian Baiti" panose="03000500000000000000" pitchFamily="66" charset="0"/>
              </a:rPr>
              <a:t>2. El escrutinio y cómputo de las elecciones locales se llevará a cabo en el orden siguiente:</a:t>
            </a:r>
          </a:p>
          <a:p>
            <a:r>
              <a:rPr lang="es-MX" dirty="0">
                <a:latin typeface="Mongolian Baiti" panose="03000500000000000000" pitchFamily="66" charset="0"/>
                <a:cs typeface="Mongolian Baiti" panose="03000500000000000000" pitchFamily="66" charset="0"/>
              </a:rPr>
              <a:t>I. Gobernador del Estado;</a:t>
            </a:r>
          </a:p>
          <a:p>
            <a:r>
              <a:rPr lang="es-MX" dirty="0">
                <a:latin typeface="Mongolian Baiti" panose="03000500000000000000" pitchFamily="66" charset="0"/>
                <a:cs typeface="Mongolian Baiti" panose="03000500000000000000" pitchFamily="66" charset="0"/>
              </a:rPr>
              <a:t>II. De Diputados;</a:t>
            </a:r>
          </a:p>
          <a:p>
            <a:r>
              <a:rPr lang="es-MX" dirty="0">
                <a:latin typeface="Mongolian Baiti" panose="03000500000000000000" pitchFamily="66" charset="0"/>
                <a:cs typeface="Mongolian Baiti" panose="03000500000000000000" pitchFamily="66" charset="0"/>
              </a:rPr>
              <a:t>III. De Regidores, y</a:t>
            </a:r>
          </a:p>
          <a:p>
            <a:r>
              <a:rPr lang="es-MX" dirty="0">
                <a:latin typeface="Mongolian Baiti" panose="03000500000000000000" pitchFamily="66" charset="0"/>
                <a:cs typeface="Mongolian Baiti" panose="03000500000000000000" pitchFamily="66" charset="0"/>
              </a:rPr>
              <a:t>IV. De consulta popular, en su caso</a:t>
            </a:r>
          </a:p>
        </p:txBody>
      </p:sp>
    </p:spTree>
    <p:extLst>
      <p:ext uri="{BB962C8B-B14F-4D97-AF65-F5344CB8AC3E}">
        <p14:creationId xmlns:p14="http://schemas.microsoft.com/office/powerpoint/2010/main" val="20840713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208539" y="285982"/>
            <a:ext cx="7364845" cy="1200329"/>
          </a:xfrm>
          <a:prstGeom prst="rect">
            <a:avLst/>
          </a:prstGeom>
        </p:spPr>
        <p:txBody>
          <a:bodyPr wrap="square">
            <a:spAutoFit/>
          </a:bodyPr>
          <a:lstStyle/>
          <a:p>
            <a:r>
              <a:rPr lang="es-MX" b="1" dirty="0">
                <a:solidFill>
                  <a:srgbClr val="800000"/>
                </a:solidFill>
                <a:latin typeface="Mongolian Baiti" panose="03000500000000000000" pitchFamily="66" charset="0"/>
                <a:cs typeface="Mongolian Baiti" panose="03000500000000000000" pitchFamily="66" charset="0"/>
              </a:rPr>
              <a:t>CONSULTA POPULAR</a:t>
            </a:r>
          </a:p>
          <a:p>
            <a:r>
              <a:rPr lang="es-MX" dirty="0">
                <a:solidFill>
                  <a:srgbClr val="800000"/>
                </a:solidFill>
                <a:latin typeface="Mongolian Baiti" panose="03000500000000000000" pitchFamily="66" charset="0"/>
                <a:cs typeface="Mongolian Baiti" panose="03000500000000000000" pitchFamily="66" charset="0"/>
              </a:rPr>
              <a:t>Ley de Medios de Impugnación en Materia Electoral </a:t>
            </a:r>
          </a:p>
          <a:p>
            <a:r>
              <a:rPr lang="es-MX" dirty="0">
                <a:solidFill>
                  <a:srgbClr val="800000"/>
                </a:solidFill>
                <a:latin typeface="Mongolian Baiti" panose="03000500000000000000" pitchFamily="66" charset="0"/>
                <a:cs typeface="Mongolian Baiti" panose="03000500000000000000" pitchFamily="66" charset="0"/>
              </a:rPr>
              <a:t>del Estado de Tabasco</a:t>
            </a:r>
          </a:p>
          <a:p>
            <a:endParaRPr lang="es-MX" dirty="0"/>
          </a:p>
        </p:txBody>
      </p:sp>
      <p:sp>
        <p:nvSpPr>
          <p:cNvPr id="3" name="Rectángulo 2"/>
          <p:cNvSpPr/>
          <p:nvPr/>
        </p:nvSpPr>
        <p:spPr>
          <a:xfrm>
            <a:off x="208539" y="1345716"/>
            <a:ext cx="11721693" cy="3970318"/>
          </a:xfrm>
          <a:prstGeom prst="rect">
            <a:avLst/>
          </a:prstGeom>
        </p:spPr>
        <p:txBody>
          <a:bodyPr wrap="square">
            <a:spAutoFit/>
          </a:bodyPr>
          <a:lstStyle/>
          <a:p>
            <a:pPr algn="just"/>
            <a:r>
              <a:rPr lang="es-MX" dirty="0">
                <a:latin typeface="Mongolian Baiti" panose="03000500000000000000" pitchFamily="66" charset="0"/>
                <a:cs typeface="Mongolian Baiti" panose="03000500000000000000" pitchFamily="66" charset="0"/>
              </a:rPr>
              <a:t>Artículo 42.</a:t>
            </a:r>
          </a:p>
          <a:p>
            <a:pPr algn="just"/>
            <a:r>
              <a:rPr lang="es-MX" dirty="0">
                <a:latin typeface="Mongolian Baiti" panose="03000500000000000000" pitchFamily="66" charset="0"/>
                <a:cs typeface="Mongolian Baiti" panose="03000500000000000000" pitchFamily="66" charset="0"/>
              </a:rPr>
              <a:t> </a:t>
            </a:r>
          </a:p>
          <a:p>
            <a:pPr algn="just"/>
            <a:r>
              <a:rPr lang="es-MX" dirty="0">
                <a:latin typeface="Mongolian Baiti" panose="03000500000000000000" pitchFamily="66" charset="0"/>
                <a:cs typeface="Mongolian Baiti" panose="03000500000000000000" pitchFamily="66" charset="0"/>
              </a:rPr>
              <a:t>1. Durante el tiempo que transcurra entre dos procesos electorales y durante la etapa de preparación del proceso electoral o de consulta popular, el recurso de apelación será procedente para impugnar:</a:t>
            </a:r>
          </a:p>
          <a:p>
            <a:pPr algn="just"/>
            <a:endParaRPr lang="es-MX" dirty="0">
              <a:latin typeface="Mongolian Baiti" panose="03000500000000000000" pitchFamily="66" charset="0"/>
              <a:cs typeface="Mongolian Baiti" panose="03000500000000000000" pitchFamily="66" charset="0"/>
            </a:endParaRPr>
          </a:p>
          <a:p>
            <a:pPr algn="just"/>
            <a:r>
              <a:rPr lang="es-MX" dirty="0">
                <a:latin typeface="Mongolian Baiti" panose="03000500000000000000" pitchFamily="66" charset="0"/>
                <a:cs typeface="Mongolian Baiti" panose="03000500000000000000" pitchFamily="66" charset="0"/>
              </a:rPr>
              <a:t>a) Las resoluciones que recaigan a los recursos de revisión previstos en el Título Segundo del presente Libro; y</a:t>
            </a:r>
          </a:p>
          <a:p>
            <a:pPr algn="just"/>
            <a:r>
              <a:rPr lang="es-MX" dirty="0">
                <a:latin typeface="Mongolian Baiti" panose="03000500000000000000" pitchFamily="66" charset="0"/>
                <a:cs typeface="Mongolian Baiti" panose="03000500000000000000" pitchFamily="66" charset="0"/>
              </a:rPr>
              <a:t> </a:t>
            </a:r>
          </a:p>
          <a:p>
            <a:pPr algn="just"/>
            <a:r>
              <a:rPr lang="es-MX" dirty="0">
                <a:latin typeface="Mongolian Baiti" panose="03000500000000000000" pitchFamily="66" charset="0"/>
                <a:cs typeface="Mongolian Baiti" panose="03000500000000000000" pitchFamily="66" charset="0"/>
              </a:rPr>
              <a:t>b) Los actos o resoluciones de los órganos del Instituto Estatal que no sean impugnables a través del recurso de revisión y que causen un perjuicio al partido político, coalición, candidato independiente o agrupación política con registro, que teniendo interés jurídico lo promueva.</a:t>
            </a:r>
          </a:p>
          <a:p>
            <a:pPr algn="just"/>
            <a:r>
              <a:rPr lang="es-MX" dirty="0">
                <a:latin typeface="Mongolian Baiti" panose="03000500000000000000" pitchFamily="66" charset="0"/>
                <a:cs typeface="Mongolian Baiti" panose="03000500000000000000" pitchFamily="66" charset="0"/>
              </a:rPr>
              <a:t> </a:t>
            </a:r>
          </a:p>
          <a:p>
            <a:pPr algn="just"/>
            <a:r>
              <a:rPr lang="es-MX" dirty="0">
                <a:latin typeface="Mongolian Baiti" panose="03000500000000000000" pitchFamily="66" charset="0"/>
                <a:cs typeface="Mongolian Baiti" panose="03000500000000000000" pitchFamily="66" charset="0"/>
              </a:rPr>
              <a:t>2. En la etapa de resultados y declaraciones de validez de las elecciones, el recurso de apelación será procedente para impugnar las resoluciones que recaigan a los recursos de revisión promovidos en los términos del párrafo 2 del artículo 37 de esta ley.  </a:t>
            </a:r>
          </a:p>
        </p:txBody>
      </p:sp>
    </p:spTree>
    <p:extLst>
      <p:ext uri="{BB962C8B-B14F-4D97-AF65-F5344CB8AC3E}">
        <p14:creationId xmlns:p14="http://schemas.microsoft.com/office/powerpoint/2010/main" val="19597681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3771346" y="3635159"/>
            <a:ext cx="4208203" cy="369332"/>
          </a:xfrm>
          <a:prstGeom prst="rect">
            <a:avLst/>
          </a:prstGeom>
        </p:spPr>
        <p:txBody>
          <a:bodyPr wrap="none">
            <a:spAutoFit/>
          </a:bodyPr>
          <a:lstStyle/>
          <a:p>
            <a:r>
              <a:rPr lang="es-MX" b="1" dirty="0">
                <a:solidFill>
                  <a:srgbClr val="800000"/>
                </a:solidFill>
                <a:latin typeface="Mongolian Baiti" panose="03000500000000000000" pitchFamily="66" charset="0"/>
                <a:cs typeface="Mongolian Baiti" panose="03000500000000000000" pitchFamily="66" charset="0"/>
              </a:rPr>
              <a:t>“Tu Participación, es Nuestro Compromiso”</a:t>
            </a:r>
          </a:p>
        </p:txBody>
      </p:sp>
      <p:pic>
        <p:nvPicPr>
          <p:cNvPr id="3" name="Imagen 2"/>
          <p:cNvPicPr>
            <a:picLocks noChangeAspect="1"/>
          </p:cNvPicPr>
          <p:nvPr/>
        </p:nvPicPr>
        <p:blipFill>
          <a:blip r:embed="rId4"/>
          <a:stretch>
            <a:fillRect/>
          </a:stretch>
        </p:blipFill>
        <p:spPr>
          <a:xfrm>
            <a:off x="4561244" y="1528592"/>
            <a:ext cx="2501057" cy="2106569"/>
          </a:xfrm>
          <a:prstGeom prst="rect">
            <a:avLst/>
          </a:prstGeom>
        </p:spPr>
      </p:pic>
    </p:spTree>
    <p:extLst>
      <p:ext uri="{BB962C8B-B14F-4D97-AF65-F5344CB8AC3E}">
        <p14:creationId xmlns:p14="http://schemas.microsoft.com/office/powerpoint/2010/main" val="3172648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CuadroTexto 1"/>
          <p:cNvSpPr txBox="1"/>
          <p:nvPr/>
        </p:nvSpPr>
        <p:spPr>
          <a:xfrm>
            <a:off x="3593433" y="529389"/>
            <a:ext cx="5309937" cy="400110"/>
          </a:xfrm>
          <a:prstGeom prst="rect">
            <a:avLst/>
          </a:prstGeom>
          <a:noFill/>
        </p:spPr>
        <p:txBody>
          <a:bodyPr wrap="square" rtlCol="0">
            <a:spAutoFit/>
          </a:bodyPr>
          <a:lstStyle/>
          <a:p>
            <a:pPr algn="ctr"/>
            <a:r>
              <a:rPr lang="es-MX" sz="2000" b="1" dirty="0">
                <a:latin typeface="Mongolian Baiti" panose="03000500000000000000" pitchFamily="66" charset="0"/>
                <a:cs typeface="Mongolian Baiti" panose="03000500000000000000" pitchFamily="66" charset="0"/>
              </a:rPr>
              <a:t>ANTECEDENTES</a:t>
            </a:r>
            <a:endParaRPr lang="es-MX" sz="1400" b="1" dirty="0">
              <a:latin typeface="Mongolian Baiti" panose="03000500000000000000" pitchFamily="66" charset="0"/>
              <a:cs typeface="Mongolian Baiti" panose="03000500000000000000" pitchFamily="66" charset="0"/>
            </a:endParaRPr>
          </a:p>
        </p:txBody>
      </p:sp>
      <p:sp>
        <p:nvSpPr>
          <p:cNvPr id="3" name="Rectángulo 2"/>
          <p:cNvSpPr/>
          <p:nvPr/>
        </p:nvSpPr>
        <p:spPr>
          <a:xfrm>
            <a:off x="401054" y="1087723"/>
            <a:ext cx="11389895" cy="1200329"/>
          </a:xfrm>
          <a:prstGeom prst="rect">
            <a:avLst/>
          </a:prstGeom>
        </p:spPr>
        <p:txBody>
          <a:bodyPr wrap="square">
            <a:spAutoFit/>
          </a:bodyPr>
          <a:lstStyle/>
          <a:p>
            <a:pPr algn="just"/>
            <a:r>
              <a:rPr lang="es-MX" dirty="0">
                <a:latin typeface="Mongolian Baiti" panose="03000500000000000000" pitchFamily="66" charset="0"/>
                <a:cs typeface="Mongolian Baiti" panose="03000500000000000000" pitchFamily="66" charset="0"/>
              </a:rPr>
              <a:t>Con fecha </a:t>
            </a:r>
            <a:r>
              <a:rPr lang="es-MX" b="1" dirty="0">
                <a:latin typeface="Mongolian Baiti" panose="03000500000000000000" pitchFamily="66" charset="0"/>
                <a:cs typeface="Mongolian Baiti" panose="03000500000000000000" pitchFamily="66" charset="0"/>
              </a:rPr>
              <a:t>13 de septiembre de 2006</a:t>
            </a:r>
            <a:r>
              <a:rPr lang="es-MX" dirty="0">
                <a:latin typeface="Mongolian Baiti" panose="03000500000000000000" pitchFamily="66" charset="0"/>
                <a:cs typeface="Mongolian Baiti" panose="03000500000000000000" pitchFamily="66" charset="0"/>
              </a:rPr>
              <a:t>, fue publicado en el Periódico Oficial del Estado de Tabasco, el suplemento 6685 F el decreto 146, por el que se expidió la </a:t>
            </a:r>
            <a:r>
              <a:rPr lang="es-MX" b="1" dirty="0">
                <a:latin typeface="Mongolian Baiti" panose="03000500000000000000" pitchFamily="66" charset="0"/>
                <a:cs typeface="Mongolian Baiti" panose="03000500000000000000" pitchFamily="66" charset="0"/>
              </a:rPr>
              <a:t>Ley de Participación Ciudadana del Estado de Tabasco</a:t>
            </a:r>
            <a:r>
              <a:rPr lang="es-MX" dirty="0">
                <a:latin typeface="Mongolian Baiti" panose="03000500000000000000" pitchFamily="66" charset="0"/>
                <a:cs typeface="Mongolian Baiti" panose="03000500000000000000" pitchFamily="66" charset="0"/>
              </a:rPr>
              <a:t>, lo anterior derivado de haberse adicionado el capítulo V, a la Constitución Política del Estado Libre y Soberano de Tabasco, el cual reconoció al </a:t>
            </a:r>
            <a:r>
              <a:rPr lang="es-MX" b="1" dirty="0">
                <a:latin typeface="Mongolian Baiti" panose="03000500000000000000" pitchFamily="66" charset="0"/>
                <a:cs typeface="Mongolian Baiti" panose="03000500000000000000" pitchFamily="66" charset="0"/>
              </a:rPr>
              <a:t>artículo 8 bis </a:t>
            </a:r>
            <a:r>
              <a:rPr lang="es-MX" i="1" dirty="0">
                <a:latin typeface="Mongolian Baiti" panose="03000500000000000000" pitchFamily="66" charset="0"/>
                <a:cs typeface="Mongolian Baiti" panose="03000500000000000000" pitchFamily="66" charset="0"/>
              </a:rPr>
              <a:t>como medios de participación ciudadana</a:t>
            </a:r>
            <a:r>
              <a:rPr lang="es-MX" dirty="0">
                <a:latin typeface="Mongolian Baiti" panose="03000500000000000000" pitchFamily="66" charset="0"/>
                <a:cs typeface="Mongolian Baiti" panose="03000500000000000000" pitchFamily="66" charset="0"/>
              </a:rPr>
              <a:t> el </a:t>
            </a:r>
            <a:r>
              <a:rPr lang="es-MX" b="1" dirty="0">
                <a:latin typeface="Mongolian Baiti" panose="03000500000000000000" pitchFamily="66" charset="0"/>
                <a:cs typeface="Mongolian Baiti" panose="03000500000000000000" pitchFamily="66" charset="0"/>
              </a:rPr>
              <a:t>Plebiscito, Referéndum y la Iniciativa Popular</a:t>
            </a:r>
            <a:r>
              <a:rPr lang="es-MX" dirty="0">
                <a:latin typeface="Mongolian Baiti" panose="03000500000000000000" pitchFamily="66" charset="0"/>
                <a:cs typeface="Mongolian Baiti" panose="03000500000000000000" pitchFamily="66" charset="0"/>
              </a:rPr>
              <a:t>.</a:t>
            </a:r>
          </a:p>
        </p:txBody>
      </p:sp>
      <p:pic>
        <p:nvPicPr>
          <p:cNvPr id="5" name="Imagen 4"/>
          <p:cNvPicPr>
            <a:picLocks noChangeAspect="1"/>
          </p:cNvPicPr>
          <p:nvPr/>
        </p:nvPicPr>
        <p:blipFill>
          <a:blip r:embed="rId4"/>
          <a:stretch>
            <a:fillRect/>
          </a:stretch>
        </p:blipFill>
        <p:spPr>
          <a:xfrm>
            <a:off x="2087253" y="2477053"/>
            <a:ext cx="3365284" cy="2932431"/>
          </a:xfrm>
          <a:prstGeom prst="rect">
            <a:avLst/>
          </a:prstGeom>
        </p:spPr>
      </p:pic>
      <p:pic>
        <p:nvPicPr>
          <p:cNvPr id="6" name="Imagen 5"/>
          <p:cNvPicPr>
            <a:picLocks noChangeAspect="1"/>
          </p:cNvPicPr>
          <p:nvPr/>
        </p:nvPicPr>
        <p:blipFill>
          <a:blip r:embed="rId5"/>
          <a:stretch>
            <a:fillRect/>
          </a:stretch>
        </p:blipFill>
        <p:spPr>
          <a:xfrm>
            <a:off x="6534583" y="2483149"/>
            <a:ext cx="3871296" cy="2926335"/>
          </a:xfrm>
          <a:prstGeom prst="rect">
            <a:avLst/>
          </a:prstGeom>
        </p:spPr>
      </p:pic>
    </p:spTree>
    <p:extLst>
      <p:ext uri="{BB962C8B-B14F-4D97-AF65-F5344CB8AC3E}">
        <p14:creationId xmlns:p14="http://schemas.microsoft.com/office/powerpoint/2010/main" val="3543084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531790" y="549260"/>
            <a:ext cx="2058577" cy="400110"/>
          </a:xfrm>
          <a:prstGeom prst="rect">
            <a:avLst/>
          </a:prstGeom>
        </p:spPr>
        <p:txBody>
          <a:bodyPr wrap="none">
            <a:spAutoFit/>
          </a:bodyPr>
          <a:lstStyle/>
          <a:p>
            <a:r>
              <a:rPr lang="es-MX" sz="2000" b="1" dirty="0">
                <a:latin typeface="Mongolian Baiti" panose="03000500000000000000" pitchFamily="66" charset="0"/>
                <a:cs typeface="Mongolian Baiti" panose="03000500000000000000" pitchFamily="66" charset="0"/>
              </a:rPr>
              <a:t>Iniciativa Popular:</a:t>
            </a:r>
          </a:p>
        </p:txBody>
      </p:sp>
      <p:sp>
        <p:nvSpPr>
          <p:cNvPr id="3" name="Rectángulo 2"/>
          <p:cNvSpPr/>
          <p:nvPr/>
        </p:nvSpPr>
        <p:spPr>
          <a:xfrm>
            <a:off x="531789" y="1041363"/>
            <a:ext cx="11355411" cy="4247317"/>
          </a:xfrm>
          <a:prstGeom prst="rect">
            <a:avLst/>
          </a:prstGeom>
        </p:spPr>
        <p:txBody>
          <a:bodyPr wrap="square">
            <a:spAutoFit/>
          </a:bodyPr>
          <a:lstStyle/>
          <a:p>
            <a:pPr algn="just"/>
            <a:r>
              <a:rPr lang="es-MX" dirty="0">
                <a:latin typeface="Mongolian Baiti" panose="03000500000000000000" pitchFamily="66" charset="0"/>
                <a:cs typeface="Mongolian Baiti" panose="03000500000000000000" pitchFamily="66" charset="0"/>
              </a:rPr>
              <a:t>Es el instrumento, por medio del cual los ciudadanos del Estado, podrán presentar al Congreso local, al titular del Poder Ejecutivo o a los Ayuntamientos, iniciativas de leyes, decretos, reglamentos y acuerdos, según se trate, en los términos que se establecen en esta Constitución y en las leyes secundarias. La autoridad ante la que se promueva la Iniciativa Popular, deberá iniciar el trámite correspondiente en un plazo no mayor de treinta días hábiles, contados a partir de su presentación.</a:t>
            </a:r>
          </a:p>
          <a:p>
            <a:pPr algn="just"/>
            <a:r>
              <a:rPr lang="es-MX" dirty="0">
                <a:latin typeface="Mongolian Baiti" panose="03000500000000000000" pitchFamily="66" charset="0"/>
                <a:cs typeface="Mongolian Baiti" panose="03000500000000000000" pitchFamily="66" charset="0"/>
              </a:rPr>
              <a:t> </a:t>
            </a:r>
          </a:p>
          <a:p>
            <a:pPr algn="just"/>
            <a:endParaRPr lang="es-MX" dirty="0">
              <a:latin typeface="Mongolian Baiti" panose="03000500000000000000" pitchFamily="66" charset="0"/>
              <a:cs typeface="Mongolian Baiti" panose="03000500000000000000" pitchFamily="66" charset="0"/>
            </a:endParaRPr>
          </a:p>
          <a:p>
            <a:pPr algn="just"/>
            <a:endParaRPr lang="es-MX" dirty="0">
              <a:latin typeface="Mongolian Baiti" panose="03000500000000000000" pitchFamily="66" charset="0"/>
              <a:cs typeface="Mongolian Baiti" panose="03000500000000000000" pitchFamily="66" charset="0"/>
            </a:endParaRPr>
          </a:p>
          <a:p>
            <a:pPr algn="just"/>
            <a:endParaRPr lang="es-MX" dirty="0">
              <a:latin typeface="Mongolian Baiti" panose="03000500000000000000" pitchFamily="66" charset="0"/>
              <a:cs typeface="Mongolian Baiti" panose="03000500000000000000" pitchFamily="66" charset="0"/>
            </a:endParaRPr>
          </a:p>
          <a:p>
            <a:pPr algn="just"/>
            <a:endParaRPr lang="es-MX" dirty="0">
              <a:latin typeface="Mongolian Baiti" panose="03000500000000000000" pitchFamily="66" charset="0"/>
              <a:cs typeface="Mongolian Baiti" panose="03000500000000000000" pitchFamily="66" charset="0"/>
            </a:endParaRPr>
          </a:p>
          <a:p>
            <a:pPr algn="just"/>
            <a:endParaRPr lang="es-MX" dirty="0">
              <a:latin typeface="Mongolian Baiti" panose="03000500000000000000" pitchFamily="66" charset="0"/>
              <a:cs typeface="Mongolian Baiti" panose="03000500000000000000" pitchFamily="66" charset="0"/>
            </a:endParaRPr>
          </a:p>
          <a:p>
            <a:pPr algn="just"/>
            <a:r>
              <a:rPr lang="es-MX" dirty="0">
                <a:latin typeface="Mongolian Baiti" panose="03000500000000000000" pitchFamily="66" charset="0"/>
                <a:cs typeface="Mongolian Baiti" panose="03000500000000000000" pitchFamily="66" charset="0"/>
              </a:rPr>
              <a:t>Los instrumentos de participación ciudadana, son herramientas que permiten incentivar la movilización de la ciudadanía y al llegar a cierto porcentaje de participación hacerlos vinculante, por lo que se convierte en un vehículo para la participación en la toma de decisiones, pudiendo incidir en cambios dentro de los sistemas judicial, ejecutivo y legislativo, así como la resolución de los problemas que afectan el bien común.</a:t>
            </a:r>
          </a:p>
        </p:txBody>
      </p:sp>
      <p:pic>
        <p:nvPicPr>
          <p:cNvPr id="5" name="Imagen 4"/>
          <p:cNvPicPr>
            <a:picLocks noChangeAspect="1"/>
          </p:cNvPicPr>
          <p:nvPr/>
        </p:nvPicPr>
        <p:blipFill>
          <a:blip r:embed="rId4"/>
          <a:stretch>
            <a:fillRect/>
          </a:stretch>
        </p:blipFill>
        <p:spPr>
          <a:xfrm>
            <a:off x="3689499" y="2357438"/>
            <a:ext cx="4040371" cy="1682935"/>
          </a:xfrm>
          <a:prstGeom prst="rect">
            <a:avLst/>
          </a:prstGeom>
        </p:spPr>
      </p:pic>
    </p:spTree>
    <p:extLst>
      <p:ext uri="{BB962C8B-B14F-4D97-AF65-F5344CB8AC3E}">
        <p14:creationId xmlns:p14="http://schemas.microsoft.com/office/powerpoint/2010/main" val="2622966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0" y="2"/>
            <a:ext cx="12192000" cy="6857999"/>
          </a:xfrm>
          <a:prstGeom prst="rect">
            <a:avLst/>
          </a:prstGeom>
        </p:spPr>
      </p:pic>
      <p:sp>
        <p:nvSpPr>
          <p:cNvPr id="2" name="Rectángulo 1"/>
          <p:cNvSpPr/>
          <p:nvPr/>
        </p:nvSpPr>
        <p:spPr>
          <a:xfrm>
            <a:off x="448237" y="3199993"/>
            <a:ext cx="11295529" cy="1631216"/>
          </a:xfrm>
          <a:prstGeom prst="rect">
            <a:avLst/>
          </a:prstGeom>
        </p:spPr>
        <p:txBody>
          <a:bodyPr wrap="square">
            <a:spAutoFit/>
          </a:bodyPr>
          <a:lstStyle/>
          <a:p>
            <a:pPr algn="just"/>
            <a:r>
              <a:rPr lang="es-MX" sz="2000" dirty="0">
                <a:latin typeface="Mongolian Baiti" panose="03000500000000000000" pitchFamily="66" charset="0"/>
                <a:cs typeface="Mongolian Baiti" panose="03000500000000000000" pitchFamily="66" charset="0"/>
              </a:rPr>
              <a:t>Las consultas populares, o sufragios populares, en derecho constitucional y en la historia constitucional, son deliberaciones públicas tomadas por el mundo como cuerpo electoral y cuerpo de legislación. Existen distintos tipos de consultas que se realizan en forma de participación política , y cada vez el pueblo llega a la decisión de forma directa sobre algo sometido a su voluntad, tanto los órganos del estado como los ciudadanos ejercen una forma de democracia directa.</a:t>
            </a:r>
          </a:p>
        </p:txBody>
      </p:sp>
      <p:pic>
        <p:nvPicPr>
          <p:cNvPr id="3" name="Imagen 2"/>
          <p:cNvPicPr>
            <a:picLocks noChangeAspect="1"/>
          </p:cNvPicPr>
          <p:nvPr/>
        </p:nvPicPr>
        <p:blipFill>
          <a:blip r:embed="rId4"/>
          <a:stretch>
            <a:fillRect/>
          </a:stretch>
        </p:blipFill>
        <p:spPr>
          <a:xfrm>
            <a:off x="3528508" y="609397"/>
            <a:ext cx="5407509" cy="1981200"/>
          </a:xfrm>
          <a:prstGeom prst="rect">
            <a:avLst/>
          </a:prstGeom>
        </p:spPr>
      </p:pic>
    </p:spTree>
    <p:extLst>
      <p:ext uri="{BB962C8B-B14F-4D97-AF65-F5344CB8AC3E}">
        <p14:creationId xmlns:p14="http://schemas.microsoft.com/office/powerpoint/2010/main" val="3533671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Violeta">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TotalTime>
  <Words>5578</Words>
  <Application>Microsoft Office PowerPoint</Application>
  <PresentationFormat>Panorámica</PresentationFormat>
  <Paragraphs>671</Paragraphs>
  <Slides>66</Slides>
  <Notes>66</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66</vt:i4>
      </vt:variant>
    </vt:vector>
  </HeadingPairs>
  <TitlesOfParts>
    <vt:vector size="74" baseType="lpstr">
      <vt:lpstr>Arial</vt:lpstr>
      <vt:lpstr>Calibri</vt:lpstr>
      <vt:lpstr>Calibri Light</vt:lpstr>
      <vt:lpstr>Mongolian Baiti</vt:lpstr>
      <vt:lpstr>Tahoma</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Mariela Pereztozca Jimemez</dc:creator>
  <cp:lastModifiedBy>Ruben Enrique Minaya Arevalo</cp:lastModifiedBy>
  <cp:revision>32</cp:revision>
  <cp:lastPrinted>2018-04-07T20:21:46Z</cp:lastPrinted>
  <dcterms:created xsi:type="dcterms:W3CDTF">2018-04-07T18:31:40Z</dcterms:created>
  <dcterms:modified xsi:type="dcterms:W3CDTF">2018-04-09T21:04:55Z</dcterms:modified>
</cp:coreProperties>
</file>